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3"/>
  </p:notesMasterIdLst>
  <p:sldIdLst>
    <p:sldId id="256" r:id="rId2"/>
    <p:sldId id="267" r:id="rId3"/>
    <p:sldId id="257" r:id="rId4"/>
    <p:sldId id="279" r:id="rId5"/>
    <p:sldId id="264" r:id="rId6"/>
    <p:sldId id="261" r:id="rId7"/>
    <p:sldId id="258" r:id="rId8"/>
    <p:sldId id="262" r:id="rId9"/>
    <p:sldId id="269" r:id="rId10"/>
    <p:sldId id="274" r:id="rId11"/>
    <p:sldId id="280" r:id="rId12"/>
    <p:sldId id="281" r:id="rId13"/>
    <p:sldId id="282" r:id="rId14"/>
    <p:sldId id="283" r:id="rId15"/>
    <p:sldId id="271" r:id="rId16"/>
    <p:sldId id="291" r:id="rId17"/>
    <p:sldId id="290" r:id="rId18"/>
    <p:sldId id="292" r:id="rId19"/>
    <p:sldId id="293" r:id="rId20"/>
    <p:sldId id="294" r:id="rId21"/>
    <p:sldId id="295" r:id="rId22"/>
    <p:sldId id="296" r:id="rId23"/>
    <p:sldId id="289" r:id="rId24"/>
    <p:sldId id="288" r:id="rId25"/>
    <p:sldId id="287" r:id="rId26"/>
    <p:sldId id="286" r:id="rId27"/>
    <p:sldId id="270" r:id="rId28"/>
    <p:sldId id="260" r:id="rId29"/>
    <p:sldId id="263" r:id="rId30"/>
    <p:sldId id="259" r:id="rId31"/>
    <p:sldId id="265" r:id="rId3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59"/>
    <p:restoredTop sz="75463"/>
  </p:normalViewPr>
  <p:slideViewPr>
    <p:cSldViewPr snapToGrid="0">
      <p:cViewPr varScale="1">
        <p:scale>
          <a:sx n="125" d="100"/>
          <a:sy n="125" d="100"/>
        </p:scale>
        <p:origin x="160" y="10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google.github.io/A2A/#a2a-unlock-collaborative-agent-to-agent-scenarios-with-a-new-open-protocol"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google.github.io/A2A/#a2a-unlock-collaborative-agent-to-agent-scenarios-with-a-new-open-protocol"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59bdef500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59bdef500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30389E46-7CCF-28CC-5BCC-8AF69D43FE47}"/>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CAFE38F9-C288-9826-A1B1-286EE90E23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5CF18E11-C481-0166-A2D7-0B41AE3D7C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5570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24F6D563-8683-A1AC-7F41-57045DB00C13}"/>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48EF30F8-6375-5EB1-5B3E-A95C5DA426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0AD1A4CD-18F1-0F92-9690-ACB4959A20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2622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7413C223-0231-8EE4-7451-7947A4F07595}"/>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CFCAD089-C1CD-610A-4898-DD20FBFDD61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623E5044-4191-F001-EF49-69E6B43A94C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21633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0A88CF77-BEB5-1E51-0714-9E160D9A4F83}"/>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EB9275CC-4A9B-69C7-9CD3-C93F2E33CE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5840E7C9-7F6F-8A3C-43C1-54205974BAF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46951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D261D61-3A1C-9190-6DAD-D5CD08E7901D}"/>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3ED944FD-0C60-2830-AC6B-C2ED3A4E0CA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8A261B8E-8865-FC07-73A1-593A0B9B7E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69943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E7F8AAC4-117F-CAB7-6CDC-681B09F7D371}"/>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8934F7CF-8266-02FA-85D3-59D25B73EB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7140884B-CE5F-74E3-475F-B4C31B295A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44806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A46C2D71-50FB-588B-F33E-FE846A2FF9C2}"/>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50B0D18B-F550-F8B0-2B24-CC43DEA0D1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21B082BB-C579-36BA-E13C-EC212985E3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None/>
            </a:pPr>
            <a:r>
              <a:rPr lang="en-US" b="0" i="0" dirty="0">
                <a:effectLst/>
                <a:latin typeface="Google Sans"/>
              </a:rPr>
              <a:t>A2A: Unlock collaborative agent-to-agent scenarios with a new open protocol</a:t>
            </a:r>
            <a:r>
              <a:rPr lang="en-US" b="0" i="0" u="none" strike="noStrike" dirty="0">
                <a:effectLst/>
                <a:latin typeface="Google Sans"/>
                <a:hlinkClick r:id="rId3" tooltip="Permanent link"/>
              </a:rPr>
              <a:t>¶</a:t>
            </a:r>
            <a:endParaRPr lang="en-US" b="0" i="0" dirty="0">
              <a:effectLst/>
              <a:latin typeface="Google Sans"/>
            </a:endParaRPr>
          </a:p>
          <a:p>
            <a:pPr algn="l">
              <a:buFont typeface="Arial" panose="020B0604020202020204" pitchFamily="34" charset="0"/>
              <a:buChar char="•"/>
            </a:pPr>
            <a:r>
              <a:rPr lang="en-US" b="0" i="0" dirty="0">
                <a:effectLst/>
                <a:latin typeface="Google Sans"/>
              </a:rPr>
              <a:t>Seamless Agent Collaboration: Introduces a standard protocol for autonomous, opaque agents built on different frameworks and by various vendors to communicate and collaborate effectively with each other and with users, addressing the current lack of agent interoperability.</a:t>
            </a:r>
          </a:p>
          <a:p>
            <a:pPr algn="l">
              <a:buFont typeface="Arial" panose="020B0604020202020204" pitchFamily="34" charset="0"/>
              <a:buChar char="•"/>
            </a:pPr>
            <a:r>
              <a:rPr lang="en-US" b="0" i="0" dirty="0">
                <a:effectLst/>
                <a:latin typeface="Google Sans"/>
              </a:rPr>
              <a:t>Simplifies Enterprise Agent Integration: Provides a straightforward way to integrate intelligent agents into existing enterprise applications, allowing businesses to leverage agent capabilities across their technology landscape.</a:t>
            </a:r>
          </a:p>
          <a:p>
            <a:pPr algn="l">
              <a:buFont typeface="Arial" panose="020B0604020202020204" pitchFamily="34" charset="0"/>
              <a:buChar char="•"/>
            </a:pPr>
            <a:r>
              <a:rPr lang="en-US" b="0" i="0" dirty="0">
                <a:effectLst/>
                <a:latin typeface="Google Sans"/>
              </a:rPr>
              <a:t>Supports Key Enterprise Requirements: Offers core functionalities essential for secure, enterprise-grade agent ecosystems, including capability discovery, user experience negotiation, task and state management, and secure collaboration. Open standards for connecting Agents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224176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2B635018-95AF-82E5-11B7-0821978A4C7A}"/>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462288B9-2756-D6A3-DE03-C71D342B2FC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F860823F-7AF7-7C75-119F-8839903D86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effectLst/>
                <a:latin typeface="Google Sans"/>
              </a:rPr>
              <a:t>MCP (Model Context Protocol) for tools and resources</a:t>
            </a:r>
          </a:p>
          <a:p>
            <a:pPr algn="l">
              <a:buFont typeface="Arial" panose="020B0604020202020204" pitchFamily="34" charset="0"/>
              <a:buChar char="•"/>
            </a:pPr>
            <a:r>
              <a:rPr lang="en-US" b="0" i="0" dirty="0">
                <a:effectLst/>
                <a:latin typeface="Google Sans"/>
              </a:rPr>
              <a:t>Connect agents to tools, APIs, and resources with structured inputs/outputs.</a:t>
            </a:r>
          </a:p>
          <a:p>
            <a:pPr algn="l">
              <a:buFont typeface="Arial" panose="020B0604020202020204" pitchFamily="34" charset="0"/>
              <a:buChar char="•"/>
            </a:pPr>
            <a:r>
              <a:rPr lang="en-US" b="0" i="0" dirty="0">
                <a:effectLst/>
                <a:latin typeface="Google Sans"/>
              </a:rPr>
              <a:t>Google ADK supports MCP tools. Enabling wide range of MCP servers to be used with agents.</a:t>
            </a:r>
          </a:p>
          <a:p>
            <a:pPr algn="l">
              <a:buFont typeface="Arial" panose="020B0604020202020204" pitchFamily="34" charset="0"/>
              <a:buChar char="•"/>
            </a:pPr>
            <a:r>
              <a:rPr lang="en-US" b="0" i="0" dirty="0">
                <a:effectLst/>
                <a:latin typeface="Google Sans"/>
              </a:rPr>
              <a:t>A2A (Agent2Agent Protocol) for agent-agent collaboration</a:t>
            </a:r>
          </a:p>
          <a:p>
            <a:pPr algn="l">
              <a:buFont typeface="Arial" panose="020B0604020202020204" pitchFamily="34" charset="0"/>
              <a:buChar char="•"/>
            </a:pPr>
            <a:r>
              <a:rPr lang="en-US" b="0" i="0" dirty="0">
                <a:effectLst/>
                <a:latin typeface="Google Sans"/>
              </a:rPr>
              <a:t>Dynamic, multimodal communication between different agents without sharing memory, resources, and tools</a:t>
            </a:r>
          </a:p>
          <a:p>
            <a:pPr algn="l">
              <a:buFont typeface="Arial" panose="020B0604020202020204" pitchFamily="34" charset="0"/>
              <a:buChar char="•"/>
            </a:pPr>
            <a:r>
              <a:rPr lang="en-US" b="0" i="0" dirty="0">
                <a:effectLst/>
                <a:latin typeface="Google Sans"/>
              </a:rPr>
              <a:t>Open standard driven by community.</a:t>
            </a:r>
          </a:p>
          <a:p>
            <a:pPr algn="l">
              <a:buFont typeface="Arial" panose="020B0604020202020204" pitchFamily="34" charset="0"/>
              <a:buChar char="•"/>
            </a:pPr>
            <a:r>
              <a:rPr lang="en-US" b="0" i="0" dirty="0">
                <a:effectLst/>
                <a:latin typeface="Google Sans"/>
              </a:rPr>
              <a:t>Samples available using Google ADK, </a:t>
            </a:r>
            <a:r>
              <a:rPr lang="en-US" b="0" i="0" dirty="0" err="1">
                <a:effectLst/>
                <a:latin typeface="Google Sans"/>
              </a:rPr>
              <a:t>LangGraph</a:t>
            </a:r>
            <a:r>
              <a:rPr lang="en-US" b="0" i="0" dirty="0">
                <a:effectLst/>
                <a:latin typeface="Google Sans"/>
              </a:rPr>
              <a:t>, </a:t>
            </a:r>
            <a:r>
              <a:rPr lang="en-US" b="0" i="0" dirty="0" err="1">
                <a:effectLst/>
                <a:latin typeface="Google Sans"/>
              </a:rPr>
              <a:t>Crew.AI</a:t>
            </a:r>
            <a:endParaRPr lang="en-US" b="0" i="0" dirty="0">
              <a:effectLst/>
              <a:latin typeface="Google Sans"/>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5524622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8907A35-1BC9-12E0-A1B7-EE45160576A5}"/>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13504924-BD16-DFBC-F6AF-B5A33015D4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4C80AA01-D4AA-2BCE-30FC-8509666DB4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effectLst/>
                <a:latin typeface="Google Sans"/>
              </a:rPr>
              <a:t>MCP (Model Context Protocol) for tools and resources</a:t>
            </a:r>
          </a:p>
          <a:p>
            <a:pPr algn="l">
              <a:buFont typeface="Arial" panose="020B0604020202020204" pitchFamily="34" charset="0"/>
              <a:buChar char="•"/>
            </a:pPr>
            <a:r>
              <a:rPr lang="en-US" b="0" i="0" dirty="0">
                <a:effectLst/>
                <a:latin typeface="Google Sans"/>
              </a:rPr>
              <a:t>Connect agents to tools, APIs, and resources with structured inputs/outputs.</a:t>
            </a:r>
          </a:p>
          <a:p>
            <a:pPr algn="l">
              <a:buFont typeface="Arial" panose="020B0604020202020204" pitchFamily="34" charset="0"/>
              <a:buChar char="•"/>
            </a:pPr>
            <a:r>
              <a:rPr lang="en-US" b="0" i="0" dirty="0">
                <a:effectLst/>
                <a:latin typeface="Google Sans"/>
              </a:rPr>
              <a:t>Google ADK supports MCP tools. Enabling wide range of MCP servers to be used with agents.</a:t>
            </a:r>
          </a:p>
          <a:p>
            <a:pPr algn="l">
              <a:buFont typeface="Arial" panose="020B0604020202020204" pitchFamily="34" charset="0"/>
              <a:buChar char="•"/>
            </a:pPr>
            <a:r>
              <a:rPr lang="en-US" b="0" i="0" dirty="0">
                <a:effectLst/>
                <a:latin typeface="Google Sans"/>
              </a:rPr>
              <a:t>A2A (Agent2Agent Protocol) for agent-agent collaboration</a:t>
            </a:r>
          </a:p>
          <a:p>
            <a:pPr algn="l">
              <a:buFont typeface="Arial" panose="020B0604020202020204" pitchFamily="34" charset="0"/>
              <a:buChar char="•"/>
            </a:pPr>
            <a:r>
              <a:rPr lang="en-US" b="0" i="0" dirty="0">
                <a:effectLst/>
                <a:latin typeface="Google Sans"/>
              </a:rPr>
              <a:t>Dynamic, multimodal communication between different agents without sharing memory, resources, and tools</a:t>
            </a:r>
          </a:p>
          <a:p>
            <a:pPr algn="l">
              <a:buFont typeface="Arial" panose="020B0604020202020204" pitchFamily="34" charset="0"/>
              <a:buChar char="•"/>
            </a:pPr>
            <a:r>
              <a:rPr lang="en-US" b="0" i="0" dirty="0">
                <a:effectLst/>
                <a:latin typeface="Google Sans"/>
              </a:rPr>
              <a:t>Open standard driven by community.</a:t>
            </a:r>
          </a:p>
          <a:p>
            <a:pPr algn="l">
              <a:buFont typeface="Arial" panose="020B0604020202020204" pitchFamily="34" charset="0"/>
              <a:buChar char="•"/>
            </a:pPr>
            <a:r>
              <a:rPr lang="en-US" b="0" i="0" dirty="0">
                <a:effectLst/>
                <a:latin typeface="Google Sans"/>
              </a:rPr>
              <a:t>Samples available using Google ADK, </a:t>
            </a:r>
            <a:r>
              <a:rPr lang="en-US" b="0" i="0" dirty="0" err="1">
                <a:effectLst/>
                <a:latin typeface="Google Sans"/>
              </a:rPr>
              <a:t>LangGraph</a:t>
            </a:r>
            <a:r>
              <a:rPr lang="en-US" b="0" i="0" dirty="0">
                <a:effectLst/>
                <a:latin typeface="Google Sans"/>
              </a:rPr>
              <a:t>, </a:t>
            </a:r>
            <a:r>
              <a:rPr lang="en-US" b="0" i="0" dirty="0" err="1">
                <a:effectLst/>
                <a:latin typeface="Google Sans"/>
              </a:rPr>
              <a:t>Crew.AI</a:t>
            </a:r>
            <a:endParaRPr lang="en-US" b="0" i="0" dirty="0">
              <a:effectLst/>
              <a:latin typeface="Google Sans"/>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325819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8B97E55B-06AE-897C-2FE5-C1A3B64498D5}"/>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F261DD35-E9A6-23D8-336D-2468D4E039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C85AECEA-888C-5B9D-8384-AF71A508F9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effectLst/>
                <a:latin typeface="Google Sans"/>
              </a:rPr>
              <a:t>MCP (Model Context Protocol) for tools and resources</a:t>
            </a:r>
          </a:p>
          <a:p>
            <a:pPr algn="l">
              <a:buFont typeface="Arial" panose="020B0604020202020204" pitchFamily="34" charset="0"/>
              <a:buChar char="•"/>
            </a:pPr>
            <a:r>
              <a:rPr lang="en-US" b="0" i="0" dirty="0">
                <a:effectLst/>
                <a:latin typeface="Google Sans"/>
              </a:rPr>
              <a:t>Connect agents to tools, APIs, and resources with structured inputs/outputs.</a:t>
            </a:r>
          </a:p>
          <a:p>
            <a:pPr algn="l">
              <a:buFont typeface="Arial" panose="020B0604020202020204" pitchFamily="34" charset="0"/>
              <a:buChar char="•"/>
            </a:pPr>
            <a:r>
              <a:rPr lang="en-US" b="0" i="0" dirty="0">
                <a:effectLst/>
                <a:latin typeface="Google Sans"/>
              </a:rPr>
              <a:t>Google ADK supports MCP tools. Enabling wide range of MCP servers to be used with agents.</a:t>
            </a:r>
          </a:p>
          <a:p>
            <a:pPr algn="l">
              <a:buFont typeface="Arial" panose="020B0604020202020204" pitchFamily="34" charset="0"/>
              <a:buChar char="•"/>
            </a:pPr>
            <a:r>
              <a:rPr lang="en-US" b="0" i="0" dirty="0">
                <a:effectLst/>
                <a:latin typeface="Google Sans"/>
              </a:rPr>
              <a:t>A2A (Agent2Agent Protocol) for agent-agent collaboration</a:t>
            </a:r>
          </a:p>
          <a:p>
            <a:pPr algn="l">
              <a:buFont typeface="Arial" panose="020B0604020202020204" pitchFamily="34" charset="0"/>
              <a:buChar char="•"/>
            </a:pPr>
            <a:r>
              <a:rPr lang="en-US" b="0" i="0" dirty="0">
                <a:effectLst/>
                <a:latin typeface="Google Sans"/>
              </a:rPr>
              <a:t>Dynamic, multimodal communication between different agents without sharing memory, resources, and tools</a:t>
            </a:r>
          </a:p>
          <a:p>
            <a:pPr algn="l">
              <a:buFont typeface="Arial" panose="020B0604020202020204" pitchFamily="34" charset="0"/>
              <a:buChar char="•"/>
            </a:pPr>
            <a:r>
              <a:rPr lang="en-US" b="0" i="0" dirty="0">
                <a:effectLst/>
                <a:latin typeface="Google Sans"/>
              </a:rPr>
              <a:t>Open standard driven by community.</a:t>
            </a:r>
          </a:p>
          <a:p>
            <a:pPr algn="l">
              <a:buFont typeface="Arial" panose="020B0604020202020204" pitchFamily="34" charset="0"/>
              <a:buChar char="•"/>
            </a:pPr>
            <a:r>
              <a:rPr lang="en-US" b="0" i="0" dirty="0">
                <a:effectLst/>
                <a:latin typeface="Google Sans"/>
              </a:rPr>
              <a:t>Samples available using Google ADK, </a:t>
            </a:r>
            <a:r>
              <a:rPr lang="en-US" b="0" i="0" dirty="0" err="1">
                <a:effectLst/>
                <a:latin typeface="Google Sans"/>
              </a:rPr>
              <a:t>LangGraph</a:t>
            </a:r>
            <a:r>
              <a:rPr lang="en-US" b="0" i="0" dirty="0">
                <a:effectLst/>
                <a:latin typeface="Google Sans"/>
              </a:rPr>
              <a:t>, </a:t>
            </a:r>
            <a:r>
              <a:rPr lang="en-US" b="0" i="0" dirty="0" err="1">
                <a:effectLst/>
                <a:latin typeface="Google Sans"/>
              </a:rPr>
              <a:t>Crew.AI</a:t>
            </a:r>
            <a:endParaRPr lang="en-US" b="0" i="0" dirty="0">
              <a:effectLst/>
              <a:latin typeface="Google Sans"/>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72576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FA99B955-880F-1B3A-AB7B-39D61D25D323}"/>
            </a:ext>
          </a:extLst>
        </p:cNvPr>
        <p:cNvGrpSpPr/>
        <p:nvPr/>
      </p:nvGrpSpPr>
      <p:grpSpPr>
        <a:xfrm>
          <a:off x="0" y="0"/>
          <a:ext cx="0" cy="0"/>
          <a:chOff x="0" y="0"/>
          <a:chExt cx="0" cy="0"/>
        </a:xfrm>
      </p:grpSpPr>
      <p:sp>
        <p:nvSpPr>
          <p:cNvPr id="88" name="Google Shape;88;g3159bdef500_0_144:notes">
            <a:extLst>
              <a:ext uri="{FF2B5EF4-FFF2-40B4-BE49-F238E27FC236}">
                <a16:creationId xmlns:a16="http://schemas.microsoft.com/office/drawing/2014/main" id="{C8C1754D-D651-7807-4543-372FE4D90AE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159bdef500_0_144:notes">
            <a:extLst>
              <a:ext uri="{FF2B5EF4-FFF2-40B4-BE49-F238E27FC236}">
                <a16:creationId xmlns:a16="http://schemas.microsoft.com/office/drawing/2014/main" id="{1EFF77AB-1DA4-467F-E25A-381FB17C8A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43325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829A01C0-CFB9-5DD8-1661-5B5CF4BCB775}"/>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7843D729-19DB-9E7F-3641-6D302D236A9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061C9EDD-CB1B-8644-9DF4-EBAF775427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effectLst/>
                <a:latin typeface="Google Sans"/>
              </a:rPr>
              <a:t>MCP (Model Context Protocol) for tools and resources</a:t>
            </a:r>
          </a:p>
          <a:p>
            <a:pPr algn="l">
              <a:buFont typeface="Arial" panose="020B0604020202020204" pitchFamily="34" charset="0"/>
              <a:buChar char="•"/>
            </a:pPr>
            <a:r>
              <a:rPr lang="en-US" b="0" i="0" dirty="0">
                <a:effectLst/>
                <a:latin typeface="Google Sans"/>
              </a:rPr>
              <a:t>Connect agents to tools, APIs, and resources with structured inputs/outputs.</a:t>
            </a:r>
          </a:p>
          <a:p>
            <a:pPr algn="l">
              <a:buFont typeface="Arial" panose="020B0604020202020204" pitchFamily="34" charset="0"/>
              <a:buChar char="•"/>
            </a:pPr>
            <a:r>
              <a:rPr lang="en-US" b="0" i="0" dirty="0">
                <a:effectLst/>
                <a:latin typeface="Google Sans"/>
              </a:rPr>
              <a:t>Google ADK supports MCP tools. Enabling wide range of MCP servers to be used with agents.</a:t>
            </a:r>
          </a:p>
          <a:p>
            <a:pPr algn="l">
              <a:buFont typeface="Arial" panose="020B0604020202020204" pitchFamily="34" charset="0"/>
              <a:buChar char="•"/>
            </a:pPr>
            <a:r>
              <a:rPr lang="en-US" b="0" i="0" dirty="0">
                <a:effectLst/>
                <a:latin typeface="Google Sans"/>
              </a:rPr>
              <a:t>A2A (Agent2Agent Protocol) for agent-agent collaboration</a:t>
            </a:r>
          </a:p>
          <a:p>
            <a:pPr algn="l">
              <a:buFont typeface="Arial" panose="020B0604020202020204" pitchFamily="34" charset="0"/>
              <a:buChar char="•"/>
            </a:pPr>
            <a:r>
              <a:rPr lang="en-US" b="0" i="0" dirty="0">
                <a:effectLst/>
                <a:latin typeface="Google Sans"/>
              </a:rPr>
              <a:t>Dynamic, multimodal communication between different agents without sharing memory, resources, and tools</a:t>
            </a:r>
          </a:p>
          <a:p>
            <a:pPr algn="l">
              <a:buFont typeface="Arial" panose="020B0604020202020204" pitchFamily="34" charset="0"/>
              <a:buChar char="•"/>
            </a:pPr>
            <a:r>
              <a:rPr lang="en-US" b="0" i="0" dirty="0">
                <a:effectLst/>
                <a:latin typeface="Google Sans"/>
              </a:rPr>
              <a:t>Open standard driven by community.</a:t>
            </a:r>
          </a:p>
          <a:p>
            <a:pPr algn="l">
              <a:buFont typeface="Arial" panose="020B0604020202020204" pitchFamily="34" charset="0"/>
              <a:buChar char="•"/>
            </a:pPr>
            <a:r>
              <a:rPr lang="en-US" b="0" i="0" dirty="0">
                <a:effectLst/>
                <a:latin typeface="Google Sans"/>
              </a:rPr>
              <a:t>Samples available using Google ADK, </a:t>
            </a:r>
            <a:r>
              <a:rPr lang="en-US" b="0" i="0" dirty="0" err="1">
                <a:effectLst/>
                <a:latin typeface="Google Sans"/>
              </a:rPr>
              <a:t>LangGraph</a:t>
            </a:r>
            <a:r>
              <a:rPr lang="en-US" b="0" i="0" dirty="0">
                <a:effectLst/>
                <a:latin typeface="Google Sans"/>
              </a:rPr>
              <a:t>, </a:t>
            </a:r>
            <a:r>
              <a:rPr lang="en-US" b="0" i="0" dirty="0" err="1">
                <a:effectLst/>
                <a:latin typeface="Google Sans"/>
              </a:rPr>
              <a:t>Crew.AI</a:t>
            </a:r>
            <a:endParaRPr lang="en-US" b="0" i="0" dirty="0">
              <a:effectLst/>
              <a:latin typeface="Google Sans"/>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487643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AFAAA7E2-FAC7-82A3-BCF8-BB9DCFBA1C71}"/>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C6CC5697-B551-9C13-C0BB-1679416FD8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1D67B800-9BE0-0A6E-A091-E7D3FCD7D0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effectLst/>
                <a:latin typeface="Google Sans"/>
              </a:rPr>
              <a:t>MCP (Model Context Protocol) for tools and resources</a:t>
            </a:r>
          </a:p>
          <a:p>
            <a:pPr algn="l">
              <a:buFont typeface="Arial" panose="020B0604020202020204" pitchFamily="34" charset="0"/>
              <a:buChar char="•"/>
            </a:pPr>
            <a:r>
              <a:rPr lang="en-US" b="0" i="0" dirty="0">
                <a:effectLst/>
                <a:latin typeface="Google Sans"/>
              </a:rPr>
              <a:t>Connect agents to tools, APIs, and resources with structured inputs/outputs.</a:t>
            </a:r>
          </a:p>
          <a:p>
            <a:pPr algn="l">
              <a:buFont typeface="Arial" panose="020B0604020202020204" pitchFamily="34" charset="0"/>
              <a:buChar char="•"/>
            </a:pPr>
            <a:r>
              <a:rPr lang="en-US" b="0" i="0" dirty="0">
                <a:effectLst/>
                <a:latin typeface="Google Sans"/>
              </a:rPr>
              <a:t>Google ADK supports MCP tools. Enabling wide range of MCP servers to be used with agents.</a:t>
            </a:r>
          </a:p>
          <a:p>
            <a:pPr algn="l">
              <a:buFont typeface="Arial" panose="020B0604020202020204" pitchFamily="34" charset="0"/>
              <a:buChar char="•"/>
            </a:pPr>
            <a:r>
              <a:rPr lang="en-US" b="0" i="0" dirty="0">
                <a:effectLst/>
                <a:latin typeface="Google Sans"/>
              </a:rPr>
              <a:t>A2A (Agent2Agent Protocol) for agent-agent collaboration</a:t>
            </a:r>
          </a:p>
          <a:p>
            <a:pPr algn="l">
              <a:buFont typeface="Arial" panose="020B0604020202020204" pitchFamily="34" charset="0"/>
              <a:buChar char="•"/>
            </a:pPr>
            <a:r>
              <a:rPr lang="en-US" b="0" i="0" dirty="0">
                <a:effectLst/>
                <a:latin typeface="Google Sans"/>
              </a:rPr>
              <a:t>Dynamic, multimodal communication between different agents without sharing memory, resources, and tools</a:t>
            </a:r>
          </a:p>
          <a:p>
            <a:pPr algn="l">
              <a:buFont typeface="Arial" panose="020B0604020202020204" pitchFamily="34" charset="0"/>
              <a:buChar char="•"/>
            </a:pPr>
            <a:r>
              <a:rPr lang="en-US" b="0" i="0" dirty="0">
                <a:effectLst/>
                <a:latin typeface="Google Sans"/>
              </a:rPr>
              <a:t>Open standard driven by community.</a:t>
            </a:r>
          </a:p>
          <a:p>
            <a:pPr algn="l">
              <a:buFont typeface="Arial" panose="020B0604020202020204" pitchFamily="34" charset="0"/>
              <a:buChar char="•"/>
            </a:pPr>
            <a:r>
              <a:rPr lang="en-US" b="0" i="0" dirty="0">
                <a:effectLst/>
                <a:latin typeface="Google Sans"/>
              </a:rPr>
              <a:t>Samples available using Google ADK, </a:t>
            </a:r>
            <a:r>
              <a:rPr lang="en-US" b="0" i="0" dirty="0" err="1">
                <a:effectLst/>
                <a:latin typeface="Google Sans"/>
              </a:rPr>
              <a:t>LangGraph</a:t>
            </a:r>
            <a:r>
              <a:rPr lang="en-US" b="0" i="0" dirty="0">
                <a:effectLst/>
                <a:latin typeface="Google Sans"/>
              </a:rPr>
              <a:t>, </a:t>
            </a:r>
            <a:r>
              <a:rPr lang="en-US" b="0" i="0" dirty="0" err="1">
                <a:effectLst/>
                <a:latin typeface="Google Sans"/>
              </a:rPr>
              <a:t>Crew.AI</a:t>
            </a:r>
            <a:endParaRPr lang="en-US" b="0" i="0" dirty="0">
              <a:effectLst/>
              <a:latin typeface="Google Sans"/>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009904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C3652253-A8CA-C812-0D34-C76B1A867004}"/>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F3F16301-ACF9-6F6B-9F1C-DCCA21244E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9E790D77-D195-9588-D62B-78A92790A9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effectLst/>
                <a:latin typeface="Google Sans"/>
              </a:rPr>
              <a:t>MCP (Model Context Protocol) for tools and resources</a:t>
            </a:r>
          </a:p>
          <a:p>
            <a:pPr algn="l">
              <a:buFont typeface="Arial" panose="020B0604020202020204" pitchFamily="34" charset="0"/>
              <a:buChar char="•"/>
            </a:pPr>
            <a:r>
              <a:rPr lang="en-US" b="0" i="0" dirty="0">
                <a:effectLst/>
                <a:latin typeface="Google Sans"/>
              </a:rPr>
              <a:t>Connect agents to tools, APIs, and resources with structured inputs/outputs.</a:t>
            </a:r>
          </a:p>
          <a:p>
            <a:pPr algn="l">
              <a:buFont typeface="Arial" panose="020B0604020202020204" pitchFamily="34" charset="0"/>
              <a:buChar char="•"/>
            </a:pPr>
            <a:r>
              <a:rPr lang="en-US" b="0" i="0" dirty="0">
                <a:effectLst/>
                <a:latin typeface="Google Sans"/>
              </a:rPr>
              <a:t>Google ADK supports MCP tools. Enabling wide range of MCP servers to be used with agents.</a:t>
            </a:r>
          </a:p>
          <a:p>
            <a:pPr algn="l">
              <a:buFont typeface="Arial" panose="020B0604020202020204" pitchFamily="34" charset="0"/>
              <a:buChar char="•"/>
            </a:pPr>
            <a:r>
              <a:rPr lang="en-US" b="0" i="0" dirty="0">
                <a:effectLst/>
                <a:latin typeface="Google Sans"/>
              </a:rPr>
              <a:t>A2A (Agent2Agent Protocol) for agent-agent collaboration</a:t>
            </a:r>
          </a:p>
          <a:p>
            <a:pPr algn="l">
              <a:buFont typeface="Arial" panose="020B0604020202020204" pitchFamily="34" charset="0"/>
              <a:buChar char="•"/>
            </a:pPr>
            <a:r>
              <a:rPr lang="en-US" b="0" i="0" dirty="0">
                <a:effectLst/>
                <a:latin typeface="Google Sans"/>
              </a:rPr>
              <a:t>Dynamic, multimodal communication between different agents without sharing memory, resources, and tools</a:t>
            </a:r>
          </a:p>
          <a:p>
            <a:pPr algn="l">
              <a:buFont typeface="Arial" panose="020B0604020202020204" pitchFamily="34" charset="0"/>
              <a:buChar char="•"/>
            </a:pPr>
            <a:r>
              <a:rPr lang="en-US" b="0" i="0" dirty="0">
                <a:effectLst/>
                <a:latin typeface="Google Sans"/>
              </a:rPr>
              <a:t>Open standard driven by community.</a:t>
            </a:r>
          </a:p>
          <a:p>
            <a:pPr algn="l">
              <a:buFont typeface="Arial" panose="020B0604020202020204" pitchFamily="34" charset="0"/>
              <a:buChar char="•"/>
            </a:pPr>
            <a:r>
              <a:rPr lang="en-US" b="0" i="0" dirty="0">
                <a:effectLst/>
                <a:latin typeface="Google Sans"/>
              </a:rPr>
              <a:t>Samples available using Google ADK, </a:t>
            </a:r>
            <a:r>
              <a:rPr lang="en-US" b="0" i="0" dirty="0" err="1">
                <a:effectLst/>
                <a:latin typeface="Google Sans"/>
              </a:rPr>
              <a:t>LangGraph</a:t>
            </a:r>
            <a:r>
              <a:rPr lang="en-US" b="0" i="0" dirty="0">
                <a:effectLst/>
                <a:latin typeface="Google Sans"/>
              </a:rPr>
              <a:t>, </a:t>
            </a:r>
            <a:r>
              <a:rPr lang="en-US" b="0" i="0" dirty="0" err="1">
                <a:effectLst/>
                <a:latin typeface="Google Sans"/>
              </a:rPr>
              <a:t>Crew.AI</a:t>
            </a:r>
            <a:endParaRPr lang="en-US" b="0" i="0" dirty="0">
              <a:effectLst/>
              <a:latin typeface="Google Sans"/>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945424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A405247A-64A1-78AE-D2AC-3E8657F8EB12}"/>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43B41438-F870-AD77-B01D-E557D8D0C1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DC21B32F-9405-DAAA-FEDA-C5571D19CF3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None/>
            </a:pPr>
            <a:r>
              <a:rPr lang="en-US" b="0" i="0" dirty="0">
                <a:effectLst/>
                <a:latin typeface="Google Sans"/>
              </a:rPr>
              <a:t>A2A: Unlock collaborative agent-to-agent scenarios with a new open protocol</a:t>
            </a:r>
            <a:r>
              <a:rPr lang="en-US" b="0" i="0" u="none" strike="noStrike" dirty="0">
                <a:effectLst/>
                <a:latin typeface="Google Sans"/>
                <a:hlinkClick r:id="rId3" tooltip="Permanent link"/>
              </a:rPr>
              <a:t>¶</a:t>
            </a:r>
            <a:endParaRPr lang="en-US" b="0" i="0" dirty="0">
              <a:effectLst/>
              <a:latin typeface="Google Sans"/>
            </a:endParaRPr>
          </a:p>
          <a:p>
            <a:pPr algn="l">
              <a:buFont typeface="Arial" panose="020B0604020202020204" pitchFamily="34" charset="0"/>
              <a:buChar char="•"/>
            </a:pPr>
            <a:r>
              <a:rPr lang="en-US" b="0" i="0" dirty="0">
                <a:effectLst/>
                <a:latin typeface="Google Sans"/>
              </a:rPr>
              <a:t>Seamless Agent Collaboration: Introduces a standard protocol for autonomous, opaque agents built on different frameworks and by various vendors to communicate and collaborate effectively with each other and with users, addressing the current lack of agent interoperability.</a:t>
            </a:r>
          </a:p>
          <a:p>
            <a:pPr algn="l">
              <a:buFont typeface="Arial" panose="020B0604020202020204" pitchFamily="34" charset="0"/>
              <a:buChar char="•"/>
            </a:pPr>
            <a:r>
              <a:rPr lang="en-US" b="0" i="0" dirty="0">
                <a:effectLst/>
                <a:latin typeface="Google Sans"/>
              </a:rPr>
              <a:t>Simplifies Enterprise Agent Integration: Provides a straightforward way to integrate intelligent agents into existing enterprise applications, allowing businesses to leverage agent capabilities across their technology landscape.</a:t>
            </a:r>
          </a:p>
          <a:p>
            <a:pPr algn="l">
              <a:buFont typeface="Arial" panose="020B0604020202020204" pitchFamily="34" charset="0"/>
              <a:buChar char="•"/>
            </a:pPr>
            <a:r>
              <a:rPr lang="en-US" b="0" i="0" dirty="0">
                <a:effectLst/>
                <a:latin typeface="Google Sans"/>
              </a:rPr>
              <a:t>Supports Key Enterprise Requirements: Offers core functionalities essential for secure, enterprise-grade agent ecosystems, including capability discovery, user experience negotiation, task and state management, and secure collaboration. Open standards for connecting Agents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4631360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9D739965-22DE-2D5A-ECAF-88FBFC5911DC}"/>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52507D0B-7D90-944F-B39C-725B1F0218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29E84481-5366-02CB-AC6A-C64DEB0455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83171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83040680-9437-BF92-EE41-F140939B8726}"/>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9244429B-D061-13DD-6E3A-1C405C18A29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D4EE155A-521B-B2F8-9901-7408B38A8A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70818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21B12D7C-12B0-175C-1E9B-3966C2F7ACED}"/>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BBD27D70-E369-2146-B5B3-571142C1BB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B1ACB017-EB03-B5DF-4328-2166F5B534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18304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A6D0BEFB-DC61-4850-46BC-261F5BE4BD49}"/>
            </a:ext>
          </a:extLst>
        </p:cNvPr>
        <p:cNvGrpSpPr/>
        <p:nvPr/>
      </p:nvGrpSpPr>
      <p:grpSpPr>
        <a:xfrm>
          <a:off x="0" y="0"/>
          <a:ext cx="0" cy="0"/>
          <a:chOff x="0" y="0"/>
          <a:chExt cx="0" cy="0"/>
        </a:xfrm>
      </p:grpSpPr>
      <p:sp>
        <p:nvSpPr>
          <p:cNvPr id="70" name="Google Shape;70;g316efa143fb_0_6:notes">
            <a:extLst>
              <a:ext uri="{FF2B5EF4-FFF2-40B4-BE49-F238E27FC236}">
                <a16:creationId xmlns:a16="http://schemas.microsoft.com/office/drawing/2014/main" id="{5A89E1FB-D019-A02E-EEC2-1D7C1479C2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a:extLst>
              <a:ext uri="{FF2B5EF4-FFF2-40B4-BE49-F238E27FC236}">
                <a16:creationId xmlns:a16="http://schemas.microsoft.com/office/drawing/2014/main" id="{D7450194-0BB6-2BD9-B4A8-1B90FA6C516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92018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14a5b58c7d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14a5b58c7d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159bdef500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159bdef500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314a5b58c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314a5b58c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16efa143f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6efa143f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9B340D23-62DD-5D94-5F1D-190632C344F2}"/>
            </a:ext>
          </a:extLst>
        </p:cNvPr>
        <p:cNvGrpSpPr/>
        <p:nvPr/>
      </p:nvGrpSpPr>
      <p:grpSpPr>
        <a:xfrm>
          <a:off x="0" y="0"/>
          <a:ext cx="0" cy="0"/>
          <a:chOff x="0" y="0"/>
          <a:chExt cx="0" cy="0"/>
        </a:xfrm>
      </p:grpSpPr>
      <p:sp>
        <p:nvSpPr>
          <p:cNvPr id="88" name="Google Shape;88;g3159bdef500_0_144:notes">
            <a:extLst>
              <a:ext uri="{FF2B5EF4-FFF2-40B4-BE49-F238E27FC236}">
                <a16:creationId xmlns:a16="http://schemas.microsoft.com/office/drawing/2014/main" id="{0D7A28F0-31E1-3D8D-771A-93DD08A17A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159bdef500_0_144:notes">
            <a:extLst>
              <a:ext uri="{FF2B5EF4-FFF2-40B4-BE49-F238E27FC236}">
                <a16:creationId xmlns:a16="http://schemas.microsoft.com/office/drawing/2014/main" id="{BED4C985-0FE1-A243-DFBB-4AAA6B5F21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0302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a:extLst>
            <a:ext uri="{FF2B5EF4-FFF2-40B4-BE49-F238E27FC236}">
              <a16:creationId xmlns:a16="http://schemas.microsoft.com/office/drawing/2014/main" id="{023590C5-26A1-0397-EDC6-3468CE1868B6}"/>
            </a:ext>
          </a:extLst>
        </p:cNvPr>
        <p:cNvGrpSpPr/>
        <p:nvPr/>
      </p:nvGrpSpPr>
      <p:grpSpPr>
        <a:xfrm>
          <a:off x="0" y="0"/>
          <a:ext cx="0" cy="0"/>
          <a:chOff x="0" y="0"/>
          <a:chExt cx="0" cy="0"/>
        </a:xfrm>
      </p:grpSpPr>
      <p:sp>
        <p:nvSpPr>
          <p:cNvPr id="56" name="Google Shape;56;g314a5b58c7d_0_0:notes">
            <a:extLst>
              <a:ext uri="{FF2B5EF4-FFF2-40B4-BE49-F238E27FC236}">
                <a16:creationId xmlns:a16="http://schemas.microsoft.com/office/drawing/2014/main" id="{59EE08A8-768F-0F66-F206-DE14422205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314a5b58c7d_0_0:notes">
            <a:extLst>
              <a:ext uri="{FF2B5EF4-FFF2-40B4-BE49-F238E27FC236}">
                <a16:creationId xmlns:a16="http://schemas.microsoft.com/office/drawing/2014/main" id="{706BDC1C-4EAF-1098-221E-6C46256042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43476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a:extLst>
            <a:ext uri="{FF2B5EF4-FFF2-40B4-BE49-F238E27FC236}">
              <a16:creationId xmlns:a16="http://schemas.microsoft.com/office/drawing/2014/main" id="{E8486E17-FCDA-607A-1080-6DC85B1E1943}"/>
            </a:ext>
          </a:extLst>
        </p:cNvPr>
        <p:cNvGrpSpPr/>
        <p:nvPr/>
      </p:nvGrpSpPr>
      <p:grpSpPr>
        <a:xfrm>
          <a:off x="0" y="0"/>
          <a:ext cx="0" cy="0"/>
          <a:chOff x="0" y="0"/>
          <a:chExt cx="0" cy="0"/>
        </a:xfrm>
      </p:grpSpPr>
      <p:sp>
        <p:nvSpPr>
          <p:cNvPr id="56" name="Google Shape;56;g314a5b58c7d_0_0:notes">
            <a:extLst>
              <a:ext uri="{FF2B5EF4-FFF2-40B4-BE49-F238E27FC236}">
                <a16:creationId xmlns:a16="http://schemas.microsoft.com/office/drawing/2014/main" id="{492DBC3C-70A0-E38D-FA83-DFFC1125491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314a5b58c7d_0_0:notes">
            <a:extLst>
              <a:ext uri="{FF2B5EF4-FFF2-40B4-BE49-F238E27FC236}">
                <a16:creationId xmlns:a16="http://schemas.microsoft.com/office/drawing/2014/main" id="{0887ED5F-6AEB-E66F-083F-A60BA9414B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28190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159bdef500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159bdef500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159bdef500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159bdef500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159bdef500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159bdef500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2DB1C0DD-AEB8-63CC-7E23-7442AB7FD17E}"/>
            </a:ext>
          </a:extLst>
        </p:cNvPr>
        <p:cNvGrpSpPr/>
        <p:nvPr/>
      </p:nvGrpSpPr>
      <p:grpSpPr>
        <a:xfrm>
          <a:off x="0" y="0"/>
          <a:ext cx="0" cy="0"/>
          <a:chOff x="0" y="0"/>
          <a:chExt cx="0" cy="0"/>
        </a:xfrm>
      </p:grpSpPr>
      <p:sp>
        <p:nvSpPr>
          <p:cNvPr id="88" name="Google Shape;88;g3159bdef500_0_144:notes">
            <a:extLst>
              <a:ext uri="{FF2B5EF4-FFF2-40B4-BE49-F238E27FC236}">
                <a16:creationId xmlns:a16="http://schemas.microsoft.com/office/drawing/2014/main" id="{D703BD8D-C0E4-C9A2-DC7B-A6E51FB666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159bdef500_0_144:notes">
            <a:extLst>
              <a:ext uri="{FF2B5EF4-FFF2-40B4-BE49-F238E27FC236}">
                <a16:creationId xmlns:a16="http://schemas.microsoft.com/office/drawing/2014/main" id="{F5D3EBC0-45A3-C2B8-ECBB-68679FF78D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2894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8" Type="http://schemas.openxmlformats.org/officeDocument/2006/relationships/hyperlink" Target="https://twitter.com/AustinLangChain" TargetMode="External"/><Relationship Id="rId3" Type="http://schemas.openxmlformats.org/officeDocument/2006/relationships/image" Target="../media/image3.png"/><Relationship Id="rId7" Type="http://schemas.openxmlformats.org/officeDocument/2006/relationships/hyperlink" Target="https://www.meetup.com/austin-lanchain-ai-group/"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 Id="rId6" Type="http://schemas.openxmlformats.org/officeDocument/2006/relationships/hyperlink" Target="https://github.com/colinmcnamara/austin_langchain" TargetMode="External"/><Relationship Id="rId11" Type="http://schemas.openxmlformats.org/officeDocument/2006/relationships/image" Target="../media/image14.png"/><Relationship Id="rId5" Type="http://schemas.openxmlformats.org/officeDocument/2006/relationships/hyperlink" Target="https://discord.gg/fjQfpwcsZX" TargetMode="External"/><Relationship Id="rId10" Type="http://schemas.openxmlformats.org/officeDocument/2006/relationships/image" Target="../media/image2.png"/><Relationship Id="rId4" Type="http://schemas.openxmlformats.org/officeDocument/2006/relationships/hyperlink" Target="https://aimug.org" TargetMode="External"/><Relationship Id="rId9" Type="http://schemas.openxmlformats.org/officeDocument/2006/relationships/hyperlink" Target="https://www.youtube.com/@AustinLangChain"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16.jp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hyperlink" Target="https://twitter.com/AustinLangChain" TargetMode="External"/><Relationship Id="rId3" Type="http://schemas.openxmlformats.org/officeDocument/2006/relationships/image" Target="../media/image3.png"/><Relationship Id="rId7" Type="http://schemas.openxmlformats.org/officeDocument/2006/relationships/hyperlink" Target="https://www.meetup.com/austin-lanchain-ai-group/"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https://github.com/colinmcnamara/austin_langchain" TargetMode="External"/><Relationship Id="rId5" Type="http://schemas.openxmlformats.org/officeDocument/2006/relationships/hyperlink" Target="https://discord.gg/fjQfpwcsZX" TargetMode="External"/><Relationship Id="rId10" Type="http://schemas.openxmlformats.org/officeDocument/2006/relationships/image" Target="../media/image2.png"/><Relationship Id="rId4" Type="http://schemas.openxmlformats.org/officeDocument/2006/relationships/hyperlink" Target="https://aimug.org" TargetMode="External"/><Relationship Id="rId9" Type="http://schemas.openxmlformats.org/officeDocument/2006/relationships/hyperlink" Target="https://www.youtube.com/@AustinLangChai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a:blip r:embed="rId4">
            <a:alphaModFix/>
          </a:blip>
          <a:stretch>
            <a:fillRect/>
          </a:stretch>
        </p:blipFill>
        <p:spPr>
          <a:xfrm>
            <a:off x="8160675" y="169650"/>
            <a:ext cx="880124" cy="882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33855C13-6276-A4A0-07A8-72F3CD50C537}"/>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750D8F68-03DF-B2D2-2E8E-729E5E532740}"/>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News – Models</a:t>
            </a:r>
            <a:endParaRPr dirty="0">
              <a:solidFill>
                <a:srgbClr val="F6F7F8"/>
              </a:solidFill>
            </a:endParaRPr>
          </a:p>
        </p:txBody>
      </p:sp>
      <p:pic>
        <p:nvPicPr>
          <p:cNvPr id="74" name="Google Shape;74;p16">
            <a:extLst>
              <a:ext uri="{FF2B5EF4-FFF2-40B4-BE49-F238E27FC236}">
                <a16:creationId xmlns:a16="http://schemas.microsoft.com/office/drawing/2014/main" id="{AC0A0CFB-8B96-9571-7945-588740153701}"/>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E3DA5BD0-B4CB-EB9D-E62A-A7F4800FCA6D}"/>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a:buFont typeface="Arial" panose="020B0604020202020204" pitchFamily="34" charset="0"/>
              <a:buChar char="•"/>
            </a:pPr>
            <a:r>
              <a:rPr lang="en-US" sz="1400" dirty="0">
                <a:solidFill>
                  <a:schemeClr val="bg1"/>
                </a:solidFill>
              </a:rPr>
              <a:t>QWEN3</a:t>
            </a:r>
          </a:p>
          <a:p>
            <a:pPr lvl="1">
              <a:buFont typeface="Arial" panose="020B0604020202020204" pitchFamily="34" charset="0"/>
              <a:buChar char="•"/>
            </a:pPr>
            <a:r>
              <a:rPr lang="en-US" sz="1000" dirty="0">
                <a:solidFill>
                  <a:schemeClr val="bg1"/>
                </a:solidFill>
              </a:rPr>
              <a:t>Tool use at the MOE Layer</a:t>
            </a:r>
          </a:p>
          <a:p>
            <a:pPr lvl="1">
              <a:buFont typeface="Arial" panose="020B0604020202020204" pitchFamily="34" charset="0"/>
              <a:buChar char="•"/>
            </a:pPr>
            <a:r>
              <a:rPr lang="en-US" sz="1000" dirty="0" err="1">
                <a:solidFill>
                  <a:schemeClr val="bg1"/>
                </a:solidFill>
              </a:rPr>
              <a:t>Ollama</a:t>
            </a:r>
            <a:r>
              <a:rPr lang="en-US" sz="1000" dirty="0">
                <a:solidFill>
                  <a:schemeClr val="bg1"/>
                </a:solidFill>
              </a:rPr>
              <a:t> support!</a:t>
            </a:r>
          </a:p>
          <a:p>
            <a:pPr>
              <a:buFont typeface="Arial" panose="020B0604020202020204" pitchFamily="34" charset="0"/>
              <a:buChar char="•"/>
            </a:pPr>
            <a:r>
              <a:rPr lang="en-US" sz="1400" dirty="0">
                <a:solidFill>
                  <a:schemeClr val="bg1"/>
                </a:solidFill>
              </a:rPr>
              <a:t>Gemini 2.5 IO</a:t>
            </a:r>
          </a:p>
          <a:p>
            <a:pPr lvl="1">
              <a:buFont typeface="Arial" panose="020B0604020202020204" pitchFamily="34" charset="0"/>
              <a:buChar char="•"/>
            </a:pPr>
            <a:r>
              <a:rPr lang="en-US" sz="1000" dirty="0">
                <a:solidFill>
                  <a:schemeClr val="bg1"/>
                </a:solidFill>
              </a:rPr>
              <a:t>1 Million Tokens</a:t>
            </a:r>
          </a:p>
          <a:p>
            <a:pPr lvl="1">
              <a:buFont typeface="Arial" panose="020B0604020202020204" pitchFamily="34" charset="0"/>
              <a:buChar char="•"/>
            </a:pPr>
            <a:r>
              <a:rPr lang="en-US" sz="1000" dirty="0">
                <a:solidFill>
                  <a:schemeClr val="bg1"/>
                </a:solidFill>
              </a:rPr>
              <a:t>Tool Use</a:t>
            </a:r>
          </a:p>
          <a:p>
            <a:pPr>
              <a:buFont typeface="Arial" panose="020B0604020202020204" pitchFamily="34" charset="0"/>
              <a:buChar char="•"/>
            </a:pPr>
            <a:r>
              <a:rPr lang="en-US" sz="1400" dirty="0">
                <a:solidFill>
                  <a:schemeClr val="bg1"/>
                </a:solidFill>
              </a:rPr>
              <a:t>Llama 4</a:t>
            </a:r>
          </a:p>
          <a:p>
            <a:pPr lvl="1">
              <a:buFont typeface="Arial" panose="020B0604020202020204" pitchFamily="34" charset="0"/>
              <a:buChar char="•"/>
            </a:pPr>
            <a:r>
              <a:rPr lang="en-US" sz="1000" dirty="0">
                <a:solidFill>
                  <a:schemeClr val="bg1"/>
                </a:solidFill>
              </a:rPr>
              <a:t>Voice optimized model</a:t>
            </a:r>
          </a:p>
          <a:p>
            <a:pPr>
              <a:buFont typeface="Arial" panose="020B0604020202020204" pitchFamily="34" charset="0"/>
              <a:buChar char="•"/>
            </a:pPr>
            <a:r>
              <a:rPr lang="en-US" sz="1400" dirty="0">
                <a:solidFill>
                  <a:schemeClr val="bg1"/>
                </a:solidFill>
              </a:rPr>
              <a:t>Gemini 2.5 IO</a:t>
            </a:r>
          </a:p>
          <a:p>
            <a:pPr lvl="1">
              <a:buFont typeface="Arial" panose="020B0604020202020204" pitchFamily="34" charset="0"/>
              <a:buChar char="•"/>
            </a:pPr>
            <a:r>
              <a:rPr lang="en-US" sz="1000" dirty="0">
                <a:solidFill>
                  <a:schemeClr val="bg1"/>
                </a:solidFill>
              </a:rPr>
              <a:t>1 Million Tokens</a:t>
            </a:r>
          </a:p>
          <a:p>
            <a:pPr lvl="1">
              <a:buFont typeface="Arial" panose="020B0604020202020204" pitchFamily="34" charset="0"/>
              <a:buChar char="•"/>
            </a:pPr>
            <a:r>
              <a:rPr lang="en-US" sz="1000" dirty="0">
                <a:solidFill>
                  <a:schemeClr val="bg1"/>
                </a:solidFill>
              </a:rPr>
              <a:t>Tool Use</a:t>
            </a:r>
          </a:p>
          <a:p>
            <a:pPr>
              <a:buFont typeface="Arial" panose="020B0604020202020204" pitchFamily="34" charset="0"/>
              <a:buChar char="•"/>
            </a:pPr>
            <a:r>
              <a:rPr lang="en-US" sz="1400" dirty="0" err="1">
                <a:solidFill>
                  <a:schemeClr val="bg1"/>
                </a:solidFill>
              </a:rPr>
              <a:t>Deepseek</a:t>
            </a:r>
            <a:endParaRPr lang="en-US" sz="1400" dirty="0">
              <a:solidFill>
                <a:schemeClr val="bg1"/>
              </a:solidFill>
            </a:endParaRPr>
          </a:p>
          <a:p>
            <a:pPr lvl="1">
              <a:buFont typeface="Arial" panose="020B0604020202020204" pitchFamily="34" charset="0"/>
              <a:buChar char="•"/>
            </a:pPr>
            <a:r>
              <a:rPr lang="en-US" sz="1000" dirty="0" err="1">
                <a:solidFill>
                  <a:schemeClr val="bg1"/>
                </a:solidFill>
              </a:rPr>
              <a:t>Deepseek</a:t>
            </a:r>
            <a:r>
              <a:rPr lang="en-US" sz="1000" dirty="0">
                <a:solidFill>
                  <a:schemeClr val="bg1"/>
                </a:solidFill>
              </a:rPr>
              <a:t>-VL – </a:t>
            </a:r>
            <a:r>
              <a:rPr lang="en-US" sz="1000" dirty="0" err="1">
                <a:solidFill>
                  <a:schemeClr val="bg1"/>
                </a:solidFill>
              </a:rPr>
              <a:t>Mulimodal</a:t>
            </a:r>
            <a:r>
              <a:rPr lang="en-US" sz="1000" dirty="0">
                <a:solidFill>
                  <a:schemeClr val="bg1"/>
                </a:solidFill>
              </a:rPr>
              <a:t> Reasoning</a:t>
            </a:r>
          </a:p>
          <a:p>
            <a:pPr marL="596900" lvl="1" indent="0">
              <a:buNone/>
            </a:pPr>
            <a:endParaRPr lang="en-US" sz="1000" dirty="0">
              <a:solidFill>
                <a:schemeClr val="bg1"/>
              </a:solidFill>
            </a:endParaRPr>
          </a:p>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30286721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932730F2-4B6A-5DCF-DD27-A1B7B386F038}"/>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229CF049-94D8-7F23-962A-F9A921A405A8}"/>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News – Hot MCPs</a:t>
            </a:r>
            <a:endParaRPr dirty="0">
              <a:solidFill>
                <a:srgbClr val="F6F7F8"/>
              </a:solidFill>
            </a:endParaRPr>
          </a:p>
        </p:txBody>
      </p:sp>
      <p:pic>
        <p:nvPicPr>
          <p:cNvPr id="74" name="Google Shape;74;p16">
            <a:extLst>
              <a:ext uri="{FF2B5EF4-FFF2-40B4-BE49-F238E27FC236}">
                <a16:creationId xmlns:a16="http://schemas.microsoft.com/office/drawing/2014/main" id="{9F4D0888-5A6B-24CD-AB6D-AAC967D0BE7B}"/>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C3BCEC08-F843-478D-652F-AE2A96BC8C5C}"/>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a:buFont typeface="Arial" panose="020B0604020202020204" pitchFamily="34" charset="0"/>
              <a:buChar char="•"/>
            </a:pPr>
            <a:r>
              <a:rPr lang="en-US" sz="1400" dirty="0">
                <a:solidFill>
                  <a:schemeClr val="bg1"/>
                </a:solidFill>
              </a:rPr>
              <a:t>Amazon Q  Developer CLI</a:t>
            </a:r>
          </a:p>
          <a:p>
            <a:pPr lvl="1">
              <a:buFont typeface="Arial" panose="020B0604020202020204" pitchFamily="34" charset="0"/>
              <a:buChar char="•"/>
            </a:pPr>
            <a:r>
              <a:rPr lang="en-US" sz="1000" dirty="0">
                <a:solidFill>
                  <a:schemeClr val="bg1"/>
                </a:solidFill>
              </a:rPr>
              <a:t>AWS Environment Orchestration</a:t>
            </a:r>
          </a:p>
          <a:p>
            <a:pPr lvl="2">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r>
              <a:rPr lang="en-US" sz="1400" dirty="0">
                <a:solidFill>
                  <a:schemeClr val="bg1"/>
                </a:solidFill>
              </a:rPr>
              <a:t>Context7</a:t>
            </a:r>
            <a:endParaRPr lang="en-US" sz="1000" dirty="0">
              <a:solidFill>
                <a:schemeClr val="bg1"/>
              </a:solidFill>
            </a:endParaRPr>
          </a:p>
          <a:p>
            <a:pPr lvl="1">
              <a:buFont typeface="Arial" panose="020B0604020202020204" pitchFamily="34" charset="0"/>
              <a:buChar char="•"/>
            </a:pPr>
            <a:r>
              <a:rPr lang="en-US" sz="1000" dirty="0">
                <a:solidFill>
                  <a:schemeClr val="bg1"/>
                </a:solidFill>
              </a:rPr>
              <a:t>Pull versioned documentation int your context window</a:t>
            </a: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r>
              <a:rPr lang="en-US" sz="1400" dirty="0">
                <a:solidFill>
                  <a:schemeClr val="bg1"/>
                </a:solidFill>
              </a:rPr>
              <a:t>Sanity MCP</a:t>
            </a:r>
          </a:p>
          <a:p>
            <a:pPr lvl="1">
              <a:buFont typeface="Arial" panose="020B0604020202020204" pitchFamily="34" charset="0"/>
              <a:buChar char="•"/>
            </a:pPr>
            <a:r>
              <a:rPr lang="en-US" sz="1000" dirty="0">
                <a:solidFill>
                  <a:schemeClr val="bg1"/>
                </a:solidFill>
              </a:rPr>
              <a:t>Abstract your already abstracted CMS</a:t>
            </a:r>
          </a:p>
          <a:p>
            <a:pPr lvl="1">
              <a:buFont typeface="Arial" panose="020B0604020202020204" pitchFamily="34" charset="0"/>
              <a:buChar char="•"/>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88024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CA1C1FD9-74A4-4131-FE2D-627E2388C315}"/>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83F001A9-E401-5C6E-0613-8CE23E301B7A}"/>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News – Industry</a:t>
            </a:r>
            <a:endParaRPr dirty="0">
              <a:solidFill>
                <a:srgbClr val="F6F7F8"/>
              </a:solidFill>
            </a:endParaRPr>
          </a:p>
        </p:txBody>
      </p:sp>
      <p:pic>
        <p:nvPicPr>
          <p:cNvPr id="74" name="Google Shape;74;p16">
            <a:extLst>
              <a:ext uri="{FF2B5EF4-FFF2-40B4-BE49-F238E27FC236}">
                <a16:creationId xmlns:a16="http://schemas.microsoft.com/office/drawing/2014/main" id="{9D314DBA-3C38-3C51-09C8-1AF668A844AB}"/>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6BFF55D7-04F4-3953-3F7D-EA9D76AD0AB5}"/>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a:buFont typeface="Arial" panose="020B0604020202020204" pitchFamily="34" charset="0"/>
              <a:buChar char="•"/>
            </a:pPr>
            <a:r>
              <a:rPr lang="en-US" sz="1400" dirty="0">
                <a:solidFill>
                  <a:schemeClr val="bg1"/>
                </a:solidFill>
              </a:rPr>
              <a:t>Anthropic </a:t>
            </a:r>
          </a:p>
          <a:p>
            <a:pPr lvl="1">
              <a:buFont typeface="Arial" panose="020B0604020202020204" pitchFamily="34" charset="0"/>
              <a:buChar char="•"/>
            </a:pPr>
            <a:r>
              <a:rPr lang="en-US" sz="1000" dirty="0">
                <a:solidFill>
                  <a:schemeClr val="bg1"/>
                </a:solidFill>
              </a:rPr>
              <a:t>4 billion from Amazon</a:t>
            </a:r>
          </a:p>
          <a:p>
            <a:pPr lvl="1">
              <a:buFont typeface="Arial" panose="020B0604020202020204" pitchFamily="34" charset="0"/>
              <a:buChar char="•"/>
            </a:pPr>
            <a:r>
              <a:rPr lang="en-US" sz="1000" dirty="0">
                <a:solidFill>
                  <a:schemeClr val="bg1"/>
                </a:solidFill>
              </a:rPr>
              <a:t>Paper released – no clue what’s going on inside the LLM</a:t>
            </a:r>
          </a:p>
          <a:p>
            <a:pPr lvl="1">
              <a:buFont typeface="Arial" panose="020B0604020202020204" pitchFamily="34" charset="0"/>
              <a:buChar char="•"/>
            </a:pPr>
            <a:r>
              <a:rPr lang="en-US" sz="1000" dirty="0">
                <a:solidFill>
                  <a:schemeClr val="bg1"/>
                </a:solidFill>
              </a:rPr>
              <a:t>Integrations for Claude (MCP) – Jira, Payal, Zapier</a:t>
            </a:r>
          </a:p>
          <a:p>
            <a:pPr lvl="2">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r>
              <a:rPr lang="en-US" sz="1400" dirty="0">
                <a:solidFill>
                  <a:schemeClr val="bg1"/>
                </a:solidFill>
              </a:rPr>
              <a:t>Cloudflare</a:t>
            </a:r>
            <a:endParaRPr lang="en-US" sz="1000" dirty="0">
              <a:solidFill>
                <a:schemeClr val="bg1"/>
              </a:solidFill>
            </a:endParaRPr>
          </a:p>
          <a:p>
            <a:pPr lvl="1">
              <a:buFont typeface="Arial" panose="020B0604020202020204" pitchFamily="34" charset="0"/>
              <a:buChar char="•"/>
            </a:pPr>
            <a:r>
              <a:rPr lang="en-US" sz="1000" dirty="0">
                <a:solidFill>
                  <a:schemeClr val="bg1"/>
                </a:solidFill>
              </a:rPr>
              <a:t>Edge hosted MCPs</a:t>
            </a:r>
          </a:p>
          <a:p>
            <a:pPr>
              <a:buFont typeface="Arial" panose="020B0604020202020204" pitchFamily="34" charset="0"/>
              <a:buChar char="•"/>
            </a:pPr>
            <a:r>
              <a:rPr lang="en-US" sz="1400" dirty="0">
                <a:solidFill>
                  <a:schemeClr val="bg1"/>
                </a:solidFill>
              </a:rPr>
              <a:t>OpenAI</a:t>
            </a:r>
          </a:p>
          <a:p>
            <a:pPr lvl="1">
              <a:buFont typeface="Arial" panose="020B0604020202020204" pitchFamily="34" charset="0"/>
              <a:buChar char="•"/>
            </a:pPr>
            <a:r>
              <a:rPr lang="en-US" sz="1000" dirty="0">
                <a:solidFill>
                  <a:schemeClr val="bg1"/>
                </a:solidFill>
              </a:rPr>
              <a:t>3 Billion to acquire Windsurf</a:t>
            </a:r>
          </a:p>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34290003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3DB9DD75-5ECE-2E2D-78FE-381585646EAC}"/>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6F70A69B-C6C0-FC23-A2AA-68BFC40913DB}"/>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News – Industry</a:t>
            </a:r>
            <a:endParaRPr dirty="0">
              <a:solidFill>
                <a:srgbClr val="F6F7F8"/>
              </a:solidFill>
            </a:endParaRPr>
          </a:p>
        </p:txBody>
      </p:sp>
      <p:pic>
        <p:nvPicPr>
          <p:cNvPr id="74" name="Google Shape;74;p16">
            <a:extLst>
              <a:ext uri="{FF2B5EF4-FFF2-40B4-BE49-F238E27FC236}">
                <a16:creationId xmlns:a16="http://schemas.microsoft.com/office/drawing/2014/main" id="{EFF47A79-B857-F868-ED2B-120088B035C2}"/>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48BBBA4F-AD26-154F-F5C3-B5D20371DB15}"/>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a:buFont typeface="Arial" panose="020B0604020202020204" pitchFamily="34" charset="0"/>
              <a:buChar char="•"/>
            </a:pPr>
            <a:r>
              <a:rPr lang="en-US" sz="1400" dirty="0">
                <a:solidFill>
                  <a:schemeClr val="bg1"/>
                </a:solidFill>
              </a:rPr>
              <a:t>Anthropic </a:t>
            </a:r>
          </a:p>
          <a:p>
            <a:pPr lvl="1">
              <a:buFont typeface="Arial" panose="020B0604020202020204" pitchFamily="34" charset="0"/>
              <a:buChar char="•"/>
            </a:pPr>
            <a:r>
              <a:rPr lang="en-US" sz="1000" dirty="0">
                <a:solidFill>
                  <a:schemeClr val="bg1"/>
                </a:solidFill>
              </a:rPr>
              <a:t>4 billion from Amazon</a:t>
            </a:r>
          </a:p>
          <a:p>
            <a:pPr lvl="1">
              <a:buFont typeface="Arial" panose="020B0604020202020204" pitchFamily="34" charset="0"/>
              <a:buChar char="•"/>
            </a:pPr>
            <a:r>
              <a:rPr lang="en-US" sz="1000" dirty="0">
                <a:solidFill>
                  <a:schemeClr val="bg1"/>
                </a:solidFill>
              </a:rPr>
              <a:t>Paper released – no clue what’s going on inside the LLM</a:t>
            </a:r>
          </a:p>
          <a:p>
            <a:pPr lvl="1">
              <a:buFont typeface="Arial" panose="020B0604020202020204" pitchFamily="34" charset="0"/>
              <a:buChar char="•"/>
            </a:pPr>
            <a:r>
              <a:rPr lang="en-US" sz="1000" dirty="0">
                <a:solidFill>
                  <a:schemeClr val="bg1"/>
                </a:solidFill>
              </a:rPr>
              <a:t>Integrations for Claude (MCP) – Jira, Payal, Zapier</a:t>
            </a:r>
          </a:p>
          <a:p>
            <a:pPr lvl="2">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r>
              <a:rPr lang="en-US" sz="1400" dirty="0">
                <a:solidFill>
                  <a:schemeClr val="bg1"/>
                </a:solidFill>
              </a:rPr>
              <a:t>Cloudflare</a:t>
            </a:r>
            <a:endParaRPr lang="en-US" sz="1000" dirty="0">
              <a:solidFill>
                <a:schemeClr val="bg1"/>
              </a:solidFill>
            </a:endParaRPr>
          </a:p>
          <a:p>
            <a:pPr lvl="1">
              <a:buFont typeface="Arial" panose="020B0604020202020204" pitchFamily="34" charset="0"/>
              <a:buChar char="•"/>
            </a:pPr>
            <a:r>
              <a:rPr lang="en-US" sz="1000" dirty="0">
                <a:solidFill>
                  <a:schemeClr val="bg1"/>
                </a:solidFill>
              </a:rPr>
              <a:t>Edge hosted MCPs</a:t>
            </a:r>
          </a:p>
          <a:p>
            <a:pPr>
              <a:buFont typeface="Arial" panose="020B0604020202020204" pitchFamily="34" charset="0"/>
              <a:buChar char="•"/>
            </a:pPr>
            <a:r>
              <a:rPr lang="en-US" sz="1400" dirty="0">
                <a:solidFill>
                  <a:schemeClr val="bg1"/>
                </a:solidFill>
              </a:rPr>
              <a:t>OpenAI</a:t>
            </a:r>
          </a:p>
          <a:p>
            <a:pPr lvl="1">
              <a:buFont typeface="Arial" panose="020B0604020202020204" pitchFamily="34" charset="0"/>
              <a:buChar char="•"/>
            </a:pPr>
            <a:r>
              <a:rPr lang="en-US" sz="1000" dirty="0">
                <a:solidFill>
                  <a:schemeClr val="bg1"/>
                </a:solidFill>
              </a:rPr>
              <a:t>3 Billion to acquire Windsurf</a:t>
            </a:r>
          </a:p>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2486040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BBAC2AD6-C6BE-DA08-9C77-83052C6FE8D4}"/>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6F849171-3533-E0BA-B771-FBF1FF32ECFA}"/>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News – </a:t>
            </a:r>
            <a:r>
              <a:rPr lang="en" dirty="0" err="1">
                <a:solidFill>
                  <a:srgbClr val="F6F7F8"/>
                </a:solidFill>
              </a:rPr>
              <a:t>LangChain</a:t>
            </a:r>
            <a:r>
              <a:rPr lang="en" dirty="0">
                <a:solidFill>
                  <a:srgbClr val="F6F7F8"/>
                </a:solidFill>
              </a:rPr>
              <a:t> / </a:t>
            </a:r>
            <a:r>
              <a:rPr lang="en" dirty="0" err="1">
                <a:solidFill>
                  <a:srgbClr val="F6F7F8"/>
                </a:solidFill>
              </a:rPr>
              <a:t>LangGraph</a:t>
            </a:r>
            <a:r>
              <a:rPr lang="en" dirty="0">
                <a:solidFill>
                  <a:srgbClr val="F6F7F8"/>
                </a:solidFill>
              </a:rPr>
              <a:t> / </a:t>
            </a:r>
            <a:r>
              <a:rPr lang="en" dirty="0" err="1">
                <a:solidFill>
                  <a:srgbClr val="F6F7F8"/>
                </a:solidFill>
              </a:rPr>
              <a:t>LangSmith</a:t>
            </a:r>
            <a:endParaRPr dirty="0">
              <a:solidFill>
                <a:srgbClr val="F6F7F8"/>
              </a:solidFill>
            </a:endParaRPr>
          </a:p>
        </p:txBody>
      </p:sp>
      <p:pic>
        <p:nvPicPr>
          <p:cNvPr id="74" name="Google Shape;74;p16">
            <a:extLst>
              <a:ext uri="{FF2B5EF4-FFF2-40B4-BE49-F238E27FC236}">
                <a16:creationId xmlns:a16="http://schemas.microsoft.com/office/drawing/2014/main" id="{47CB90B5-408A-10EF-1E66-A85117E99CF3}"/>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ED1D21F3-77FC-EE76-3D97-DBCAE8BBB8DD}"/>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a:buFont typeface="Arial" panose="020B0604020202020204" pitchFamily="34" charset="0"/>
              <a:buChar char="•"/>
            </a:pPr>
            <a:r>
              <a:rPr lang="en-US" sz="1400" dirty="0" err="1">
                <a:solidFill>
                  <a:schemeClr val="bg1"/>
                </a:solidFill>
              </a:rPr>
              <a:t>LangGraph</a:t>
            </a:r>
            <a:r>
              <a:rPr lang="en-US" sz="1400" dirty="0">
                <a:solidFill>
                  <a:schemeClr val="bg1"/>
                </a:solidFill>
              </a:rPr>
              <a:t> – 0.4 released!</a:t>
            </a:r>
          </a:p>
          <a:p>
            <a:pPr lvl="1">
              <a:buFont typeface="Arial" panose="020B0604020202020204" pitchFamily="34" charset="0"/>
              <a:buChar char="•"/>
            </a:pPr>
            <a:r>
              <a:rPr lang="en-US" sz="1000" dirty="0">
                <a:solidFill>
                  <a:schemeClr val="bg1"/>
                </a:solidFill>
              </a:rPr>
              <a:t>Upgrades for Interrupts</a:t>
            </a:r>
          </a:p>
          <a:p>
            <a:pPr lvl="1">
              <a:buFont typeface="Arial" panose="020B0604020202020204" pitchFamily="34" charset="0"/>
              <a:buChar char="•"/>
            </a:pPr>
            <a:r>
              <a:rPr lang="en-US" sz="1000" dirty="0">
                <a:solidFill>
                  <a:schemeClr val="bg1"/>
                </a:solidFill>
              </a:rPr>
              <a:t>Interrupts surfaced automatically </a:t>
            </a:r>
          </a:p>
          <a:p>
            <a:pPr lvl="1">
              <a:buFont typeface="Arial" panose="020B0604020202020204" pitchFamily="34" charset="0"/>
              <a:buChar char="•"/>
            </a:pPr>
            <a:r>
              <a:rPr lang="en-US" sz="1000" dirty="0">
                <a:solidFill>
                  <a:schemeClr val="bg1"/>
                </a:solidFill>
              </a:rPr>
              <a:t>Multiple Interrupts at once handled</a:t>
            </a:r>
          </a:p>
          <a:p>
            <a:pPr>
              <a:buFont typeface="Arial" panose="020B0604020202020204" pitchFamily="34" charset="0"/>
              <a:buChar char="•"/>
            </a:pPr>
            <a:r>
              <a:rPr lang="en-US" sz="1400" dirty="0" err="1">
                <a:solidFill>
                  <a:schemeClr val="bg1"/>
                </a:solidFill>
              </a:rPr>
              <a:t>LangSmith</a:t>
            </a:r>
            <a:r>
              <a:rPr lang="en-US" sz="1400" dirty="0">
                <a:solidFill>
                  <a:schemeClr val="bg1"/>
                </a:solidFill>
              </a:rPr>
              <a:t> </a:t>
            </a:r>
          </a:p>
          <a:p>
            <a:pPr lvl="1">
              <a:buFont typeface="Arial" panose="020B0604020202020204" pitchFamily="34" charset="0"/>
              <a:buChar char="•"/>
            </a:pPr>
            <a:r>
              <a:rPr lang="en-US" sz="1000" dirty="0">
                <a:solidFill>
                  <a:schemeClr val="bg1"/>
                </a:solidFill>
              </a:rPr>
              <a:t>Self Hosted 0.10</a:t>
            </a:r>
            <a:endParaRPr lang="en-US" sz="600" dirty="0">
              <a:solidFill>
                <a:schemeClr val="bg1"/>
              </a:solidFill>
            </a:endParaRPr>
          </a:p>
          <a:p>
            <a:pPr lvl="2">
              <a:buFont typeface="Arial" panose="020B0604020202020204" pitchFamily="34" charset="0"/>
              <a:buChar char="•"/>
            </a:pPr>
            <a:r>
              <a:rPr lang="en-US" sz="1000" dirty="0">
                <a:solidFill>
                  <a:schemeClr val="bg1"/>
                </a:solidFill>
              </a:rPr>
              <a:t>End to end </a:t>
            </a:r>
            <a:r>
              <a:rPr lang="en-US" sz="1000" dirty="0" err="1">
                <a:solidFill>
                  <a:schemeClr val="bg1"/>
                </a:solidFill>
              </a:rPr>
              <a:t>OpenTelemetry</a:t>
            </a:r>
            <a:r>
              <a:rPr lang="en-US" sz="1000" dirty="0">
                <a:solidFill>
                  <a:schemeClr val="bg1"/>
                </a:solidFill>
              </a:rPr>
              <a:t> support</a:t>
            </a:r>
          </a:p>
          <a:p>
            <a:pPr lvl="2">
              <a:buFont typeface="Arial" panose="020B0604020202020204" pitchFamily="34" charset="0"/>
              <a:buChar char="•"/>
            </a:pPr>
            <a:r>
              <a:rPr lang="en-US" sz="1000" dirty="0">
                <a:solidFill>
                  <a:schemeClr val="bg1"/>
                </a:solidFill>
              </a:rPr>
              <a:t>Beta – </a:t>
            </a:r>
            <a:r>
              <a:rPr lang="en-US" sz="1000" dirty="0" err="1">
                <a:solidFill>
                  <a:schemeClr val="bg1"/>
                </a:solidFill>
              </a:rPr>
              <a:t>LangGraph</a:t>
            </a:r>
            <a:r>
              <a:rPr lang="en-US" sz="1000" dirty="0">
                <a:solidFill>
                  <a:schemeClr val="bg1"/>
                </a:solidFill>
              </a:rPr>
              <a:t> Cloud Control Panel</a:t>
            </a:r>
          </a:p>
          <a:p>
            <a:pPr lvl="2">
              <a:buFont typeface="Arial" panose="020B0604020202020204" pitchFamily="34" charset="0"/>
              <a:buChar char="•"/>
            </a:pPr>
            <a:r>
              <a:rPr lang="en-US" sz="1000" dirty="0">
                <a:solidFill>
                  <a:schemeClr val="bg1"/>
                </a:solidFill>
              </a:rPr>
              <a:t>Beta – Full Text Search</a:t>
            </a:r>
          </a:p>
          <a:p>
            <a:pPr lvl="1">
              <a:buFont typeface="Arial" panose="020B0604020202020204" pitchFamily="34" charset="0"/>
              <a:buChar char="•"/>
            </a:pPr>
            <a:r>
              <a:rPr lang="en-US" sz="1000" dirty="0">
                <a:solidFill>
                  <a:schemeClr val="bg1"/>
                </a:solidFill>
              </a:rPr>
              <a:t>Cloud</a:t>
            </a:r>
          </a:p>
          <a:p>
            <a:pPr lvl="2">
              <a:buFont typeface="Arial" panose="020B0604020202020204" pitchFamily="34" charset="0"/>
              <a:buChar char="•"/>
            </a:pPr>
            <a:r>
              <a:rPr lang="en-US" sz="1000" dirty="0">
                <a:solidFill>
                  <a:schemeClr val="bg1"/>
                </a:solidFill>
              </a:rPr>
              <a:t>Performance Monitoring</a:t>
            </a:r>
          </a:p>
          <a:p>
            <a:pPr>
              <a:buFont typeface="Arial" panose="020B0604020202020204" pitchFamily="34" charset="0"/>
              <a:buChar char="•"/>
            </a:pPr>
            <a:r>
              <a:rPr lang="en-US" sz="1400" dirty="0" err="1">
                <a:solidFill>
                  <a:schemeClr val="bg1"/>
                </a:solidFill>
              </a:rPr>
              <a:t>LangChain</a:t>
            </a:r>
            <a:r>
              <a:rPr lang="en-US" sz="1400" dirty="0">
                <a:solidFill>
                  <a:schemeClr val="bg1"/>
                </a:solidFill>
              </a:rPr>
              <a:t> </a:t>
            </a:r>
          </a:p>
          <a:p>
            <a:pPr lvl="1">
              <a:buFont typeface="Arial" panose="020B0604020202020204" pitchFamily="34" charset="0"/>
              <a:buChar char="•"/>
            </a:pPr>
            <a:r>
              <a:rPr lang="en-US" sz="1000" dirty="0">
                <a:solidFill>
                  <a:schemeClr val="bg1"/>
                </a:solidFill>
              </a:rPr>
              <a:t>Multi-modal content blocks</a:t>
            </a:r>
          </a:p>
          <a:p>
            <a:pPr lvl="1">
              <a:buFont typeface="Arial" panose="020B0604020202020204" pitchFamily="34" charset="0"/>
              <a:buChar char="•"/>
            </a:pPr>
            <a:r>
              <a:rPr lang="en-US" sz="1000" dirty="0">
                <a:solidFill>
                  <a:schemeClr val="bg1"/>
                </a:solidFill>
              </a:rPr>
              <a:t>Improved Retry Logic</a:t>
            </a:r>
          </a:p>
          <a:p>
            <a:pPr lvl="1">
              <a:buFont typeface="Arial" panose="020B0604020202020204" pitchFamily="34" charset="0"/>
              <a:buChar char="•"/>
            </a:pPr>
            <a:r>
              <a:rPr lang="en-US" sz="1000" dirty="0">
                <a:solidFill>
                  <a:schemeClr val="bg1"/>
                </a:solidFill>
              </a:rPr>
              <a:t>Community – google calendar toolkit</a:t>
            </a:r>
          </a:p>
          <a:p>
            <a:pPr lvl="1">
              <a:buFont typeface="Arial" panose="020B0604020202020204" pitchFamily="34" charset="0"/>
              <a:buChar char="•"/>
            </a:pPr>
            <a:r>
              <a:rPr lang="en-US" sz="1000" dirty="0">
                <a:solidFill>
                  <a:schemeClr val="bg1"/>
                </a:solidFill>
              </a:rPr>
              <a:t>Parsed reasoning support </a:t>
            </a:r>
            <a:r>
              <a:rPr lang="en-US" sz="1000" dirty="0" err="1">
                <a:solidFill>
                  <a:schemeClr val="bg1"/>
                </a:solidFill>
              </a:rPr>
              <a:t>xAI</a:t>
            </a:r>
            <a:r>
              <a:rPr lang="en-US" sz="1000" dirty="0">
                <a:solidFill>
                  <a:schemeClr val="bg1"/>
                </a:solidFill>
              </a:rPr>
              <a:t> / </a:t>
            </a:r>
            <a:r>
              <a:rPr lang="en-US" sz="1000" dirty="0" err="1">
                <a:solidFill>
                  <a:schemeClr val="bg1"/>
                </a:solidFill>
              </a:rPr>
              <a:t>Ollama</a:t>
            </a:r>
            <a:endParaRPr lang="en-US" sz="1000" dirty="0">
              <a:solidFill>
                <a:schemeClr val="bg1"/>
              </a:solidFill>
            </a:endParaRPr>
          </a:p>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2284254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B516D776-8B6C-4B7F-EB40-07902A43B0A6}"/>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527F2940-B8FB-DB28-E786-373107EB1801}"/>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Lightning Talks</a:t>
            </a:r>
            <a:endParaRPr dirty="0">
              <a:solidFill>
                <a:srgbClr val="F6F7F8"/>
              </a:solidFill>
            </a:endParaRPr>
          </a:p>
        </p:txBody>
      </p:sp>
      <p:pic>
        <p:nvPicPr>
          <p:cNvPr id="74" name="Google Shape;74;p16">
            <a:extLst>
              <a:ext uri="{FF2B5EF4-FFF2-40B4-BE49-F238E27FC236}">
                <a16:creationId xmlns:a16="http://schemas.microsoft.com/office/drawing/2014/main" id="{4422E887-9D42-D2A9-5999-A742EFA8898D}"/>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7B094E5E-94D7-0433-A602-211F9F595DF5}"/>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a:buFont typeface="Arial" panose="020B0604020202020204" pitchFamily="34" charset="0"/>
              <a:buChar char="•"/>
            </a:pPr>
            <a:r>
              <a:rPr lang="en-US" sz="1400" dirty="0">
                <a:solidFill>
                  <a:schemeClr val="bg1"/>
                </a:solidFill>
              </a:rPr>
              <a:t>ERP Automation - Joseph</a:t>
            </a:r>
          </a:p>
          <a:p>
            <a:pPr lvl="1">
              <a:buFont typeface="Arial" panose="020B0604020202020204" pitchFamily="34" charset="0"/>
              <a:buChar char="•"/>
            </a:pPr>
            <a:r>
              <a:rPr lang="en-US" sz="1000" dirty="0">
                <a:solidFill>
                  <a:schemeClr val="bg1"/>
                </a:solidFill>
              </a:rPr>
              <a:t>Odoo</a:t>
            </a:r>
          </a:p>
          <a:p>
            <a:pPr lvl="1">
              <a:buFont typeface="Arial" panose="020B0604020202020204" pitchFamily="34" charset="0"/>
              <a:buChar char="•"/>
            </a:pPr>
            <a:r>
              <a:rPr lang="en-US" sz="1000" dirty="0">
                <a:solidFill>
                  <a:schemeClr val="bg1"/>
                </a:solidFill>
              </a:rPr>
              <a:t>MCPs</a:t>
            </a:r>
          </a:p>
          <a:p>
            <a:pPr>
              <a:buFont typeface="Arial" panose="020B0604020202020204" pitchFamily="34" charset="0"/>
              <a:buChar char="•"/>
            </a:pPr>
            <a:r>
              <a:rPr lang="en-US" sz="1400" dirty="0">
                <a:solidFill>
                  <a:schemeClr val="bg1"/>
                </a:solidFill>
              </a:rPr>
              <a:t>Google A2A – Where does it fit - Colin</a:t>
            </a:r>
          </a:p>
          <a:p>
            <a:pPr lvl="1">
              <a:buFont typeface="Arial" panose="020B0604020202020204" pitchFamily="34" charset="0"/>
              <a:buChar char="•"/>
            </a:pPr>
            <a:r>
              <a:rPr lang="en-US" sz="1000" dirty="0">
                <a:solidFill>
                  <a:schemeClr val="bg1"/>
                </a:solidFill>
              </a:rPr>
              <a:t>Google A2A</a:t>
            </a:r>
          </a:p>
          <a:p>
            <a:pPr lvl="1">
              <a:buFont typeface="Arial" panose="020B0604020202020204" pitchFamily="34" charset="0"/>
              <a:buChar char="•"/>
            </a:pPr>
            <a:r>
              <a:rPr lang="en-US" sz="1000" dirty="0" err="1">
                <a:solidFill>
                  <a:schemeClr val="bg1"/>
                </a:solidFill>
              </a:rPr>
              <a:t>LangGraph</a:t>
            </a:r>
            <a:endParaRPr lang="en-US" sz="1000" dirty="0">
              <a:solidFill>
                <a:schemeClr val="bg1"/>
              </a:solidFill>
            </a:endParaRPr>
          </a:p>
          <a:p>
            <a:pPr lvl="1">
              <a:buFont typeface="Arial" panose="020B0604020202020204" pitchFamily="34" charset="0"/>
              <a:buChar char="•"/>
            </a:pPr>
            <a:r>
              <a:rPr lang="en-US" sz="1000" dirty="0">
                <a:solidFill>
                  <a:schemeClr val="bg1"/>
                </a:solidFill>
              </a:rPr>
              <a:t>MCP</a:t>
            </a:r>
          </a:p>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35182863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26E0607C-6E5E-126C-FE11-65B6EAE25749}"/>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73F388CF-E855-09D9-0FB9-E7166201A79B}"/>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Lightning Talk – Google A2A – Colin McNamara</a:t>
            </a:r>
            <a:endParaRPr dirty="0">
              <a:solidFill>
                <a:srgbClr val="F6F7F8"/>
              </a:solidFill>
            </a:endParaRPr>
          </a:p>
        </p:txBody>
      </p:sp>
      <p:pic>
        <p:nvPicPr>
          <p:cNvPr id="74" name="Google Shape;74;p16">
            <a:extLst>
              <a:ext uri="{FF2B5EF4-FFF2-40B4-BE49-F238E27FC236}">
                <a16:creationId xmlns:a16="http://schemas.microsoft.com/office/drawing/2014/main" id="{DBF8A85F-7EA8-8170-0E8F-FE8409ADE9D7}"/>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11CD78A6-26D2-07C1-3BF0-C1808F23E954}"/>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pic>
        <p:nvPicPr>
          <p:cNvPr id="3" name="Picture 2">
            <a:extLst>
              <a:ext uri="{FF2B5EF4-FFF2-40B4-BE49-F238E27FC236}">
                <a16:creationId xmlns:a16="http://schemas.microsoft.com/office/drawing/2014/main" id="{454C43EF-45A4-5D8A-3E13-FD61E540C75F}"/>
              </a:ext>
            </a:extLst>
          </p:cNvPr>
          <p:cNvPicPr>
            <a:picLocks noChangeAspect="1"/>
          </p:cNvPicPr>
          <p:nvPr/>
        </p:nvPicPr>
        <p:blipFill>
          <a:blip r:embed="rId5"/>
          <a:stretch>
            <a:fillRect/>
          </a:stretch>
        </p:blipFill>
        <p:spPr>
          <a:xfrm>
            <a:off x="311700" y="1017725"/>
            <a:ext cx="7772400" cy="3986677"/>
          </a:xfrm>
          <a:prstGeom prst="rect">
            <a:avLst/>
          </a:prstGeom>
        </p:spPr>
      </p:pic>
    </p:spTree>
    <p:extLst>
      <p:ext uri="{BB962C8B-B14F-4D97-AF65-F5344CB8AC3E}">
        <p14:creationId xmlns:p14="http://schemas.microsoft.com/office/powerpoint/2010/main" val="3681063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6BEB4F1A-5F90-4A09-3B9B-3419A7C8857C}"/>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08A44EA9-10A6-6F07-4497-AE9A530DF1AC}"/>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Why A2A – The agent interoperability Trap</a:t>
            </a:r>
            <a:endParaRPr dirty="0">
              <a:solidFill>
                <a:srgbClr val="F6F7F8"/>
              </a:solidFill>
            </a:endParaRPr>
          </a:p>
        </p:txBody>
      </p:sp>
      <p:pic>
        <p:nvPicPr>
          <p:cNvPr id="74" name="Google Shape;74;p16">
            <a:extLst>
              <a:ext uri="{FF2B5EF4-FFF2-40B4-BE49-F238E27FC236}">
                <a16:creationId xmlns:a16="http://schemas.microsoft.com/office/drawing/2014/main" id="{4916AEF6-6BC6-CABE-B755-BC303CB2C16F}"/>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BE3BB3CE-DC87-E9C2-8AFB-30A82AF7F83F}"/>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pic>
        <p:nvPicPr>
          <p:cNvPr id="2050" name="Picture 2" descr="A2A MCP Graphic">
            <a:extLst>
              <a:ext uri="{FF2B5EF4-FFF2-40B4-BE49-F238E27FC236}">
                <a16:creationId xmlns:a16="http://schemas.microsoft.com/office/drawing/2014/main" id="{DB7542B5-AE52-EFA4-7941-B4171E41EA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8107" y="1149537"/>
            <a:ext cx="4995893" cy="3727076"/>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60;p14">
            <a:extLst>
              <a:ext uri="{FF2B5EF4-FFF2-40B4-BE49-F238E27FC236}">
                <a16:creationId xmlns:a16="http://schemas.microsoft.com/office/drawing/2014/main" id="{355CDB4B-1E96-0DC7-850B-FF4E7E44ED43}"/>
              </a:ext>
            </a:extLst>
          </p:cNvPr>
          <p:cNvSpPr txBox="1">
            <a:spLocks/>
          </p:cNvSpPr>
          <p:nvPr/>
        </p:nvSpPr>
        <p:spPr>
          <a:xfrm>
            <a:off x="464100" y="1304875"/>
            <a:ext cx="3225031"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a:buFont typeface="Arial" panose="020B0604020202020204" pitchFamily="34" charset="0"/>
              <a:buChar char="•"/>
            </a:pPr>
            <a:r>
              <a:rPr lang="en-US" sz="1400" dirty="0">
                <a:solidFill>
                  <a:schemeClr val="bg1"/>
                </a:solidFill>
              </a:rPr>
              <a:t>Problem</a:t>
            </a:r>
          </a:p>
          <a:p>
            <a:pPr lvl="1">
              <a:buFont typeface="Arial" panose="020B0604020202020204" pitchFamily="34" charset="0"/>
              <a:buChar char="•"/>
            </a:pPr>
            <a:r>
              <a:rPr lang="en-US" sz="1000" dirty="0">
                <a:solidFill>
                  <a:schemeClr val="bg1"/>
                </a:solidFill>
              </a:rPr>
              <a:t>Agent Graph interoperability</a:t>
            </a:r>
          </a:p>
          <a:p>
            <a:pPr lvl="1">
              <a:buFont typeface="Arial" panose="020B0604020202020204" pitchFamily="34" charset="0"/>
              <a:buChar char="•"/>
            </a:pPr>
            <a:r>
              <a:rPr lang="en-US" sz="1000" dirty="0" err="1">
                <a:solidFill>
                  <a:schemeClr val="bg1"/>
                </a:solidFill>
              </a:rPr>
              <a:t>LangGraph</a:t>
            </a:r>
            <a:r>
              <a:rPr lang="en-US" sz="1000" dirty="0">
                <a:solidFill>
                  <a:schemeClr val="bg1"/>
                </a:solidFill>
              </a:rPr>
              <a:t>, </a:t>
            </a:r>
            <a:r>
              <a:rPr lang="en-US" sz="1000" dirty="0" err="1">
                <a:solidFill>
                  <a:schemeClr val="bg1"/>
                </a:solidFill>
              </a:rPr>
              <a:t>LlamaIndex</a:t>
            </a:r>
            <a:r>
              <a:rPr lang="en-US" sz="1000" dirty="0">
                <a:solidFill>
                  <a:schemeClr val="bg1"/>
                </a:solidFill>
              </a:rPr>
              <a:t>, </a:t>
            </a:r>
            <a:r>
              <a:rPr lang="en-US" sz="1000" dirty="0" err="1">
                <a:solidFill>
                  <a:schemeClr val="bg1"/>
                </a:solidFill>
              </a:rPr>
              <a:t>SmOL</a:t>
            </a:r>
            <a:endParaRPr lang="en-US" sz="1000" dirty="0">
              <a:solidFill>
                <a:schemeClr val="bg1"/>
              </a:solidFill>
            </a:endParaRPr>
          </a:p>
          <a:p>
            <a:pPr>
              <a:buFont typeface="Arial" panose="020B0604020202020204" pitchFamily="34" charset="0"/>
              <a:buChar char="•"/>
            </a:pPr>
            <a:r>
              <a:rPr lang="en-US" sz="1400" dirty="0">
                <a:solidFill>
                  <a:schemeClr val="bg1"/>
                </a:solidFill>
              </a:rPr>
              <a:t>Solution</a:t>
            </a:r>
          </a:p>
          <a:p>
            <a:pPr lvl="1">
              <a:buFont typeface="Arial" panose="020B0604020202020204" pitchFamily="34" charset="0"/>
              <a:buChar char="•"/>
            </a:pPr>
            <a:r>
              <a:rPr lang="en-US" sz="1000" dirty="0">
                <a:solidFill>
                  <a:schemeClr val="bg1"/>
                </a:solidFill>
              </a:rPr>
              <a:t>Standardize intra AS Communication</a:t>
            </a:r>
          </a:p>
          <a:p>
            <a:pPr>
              <a:buFont typeface="Arial" panose="020B0604020202020204" pitchFamily="34" charset="0"/>
              <a:buChar char="•"/>
            </a:pPr>
            <a:r>
              <a:rPr lang="en-US" sz="1400" dirty="0">
                <a:solidFill>
                  <a:schemeClr val="bg1"/>
                </a:solidFill>
              </a:rPr>
              <a:t>Stats</a:t>
            </a:r>
          </a:p>
          <a:p>
            <a:pPr lvl="1">
              <a:buFont typeface="Arial" panose="020B0604020202020204" pitchFamily="34" charset="0"/>
              <a:buChar char="•"/>
            </a:pPr>
            <a:r>
              <a:rPr lang="en-US" sz="1000" dirty="0">
                <a:solidFill>
                  <a:schemeClr val="bg1"/>
                </a:solidFill>
              </a:rPr>
              <a:t>50+ Partners</a:t>
            </a:r>
          </a:p>
          <a:p>
            <a:pPr lvl="1">
              <a:buFont typeface="Arial" panose="020B0604020202020204" pitchFamily="34" charset="0"/>
              <a:buChar char="•"/>
            </a:pPr>
            <a:r>
              <a:rPr lang="en-US" sz="1000" dirty="0" err="1">
                <a:solidFill>
                  <a:schemeClr val="bg1"/>
                </a:solidFill>
              </a:rPr>
              <a:t>LangChain</a:t>
            </a:r>
            <a:r>
              <a:rPr lang="en-US" sz="1000" dirty="0">
                <a:solidFill>
                  <a:schemeClr val="bg1"/>
                </a:solidFill>
              </a:rPr>
              <a:t>, Salesforce, More</a:t>
            </a:r>
          </a:p>
          <a:p>
            <a:pPr marL="596900" lvl="1" indent="0">
              <a:buFont typeface="Arial"/>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indent="0">
              <a:spcBef>
                <a:spcPts val="1200"/>
              </a:spcBef>
              <a:spcAft>
                <a:spcPts val="1200"/>
              </a:spcAft>
              <a:buFont typeface="Arial"/>
              <a:buNone/>
            </a:pPr>
            <a:endParaRPr lang="en-US" sz="1400" dirty="0">
              <a:solidFill>
                <a:schemeClr val="bg1"/>
              </a:solidFill>
            </a:endParaRPr>
          </a:p>
        </p:txBody>
      </p:sp>
    </p:spTree>
    <p:extLst>
      <p:ext uri="{BB962C8B-B14F-4D97-AF65-F5344CB8AC3E}">
        <p14:creationId xmlns:p14="http://schemas.microsoft.com/office/powerpoint/2010/main" val="4642457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5E1A57D9-40BA-9A4C-F1B8-FDFEDE2834AF}"/>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CAB6309F-20BD-5D3B-D8A7-0578C7B941E6}"/>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err="1">
                <a:solidFill>
                  <a:srgbClr val="F6F7F8"/>
                </a:solidFill>
              </a:rPr>
              <a:t>LangGraph</a:t>
            </a:r>
            <a:r>
              <a:rPr lang="en-US" dirty="0">
                <a:solidFill>
                  <a:srgbClr val="F6F7F8"/>
                </a:solidFill>
              </a:rPr>
              <a:t> + A2A = Modular Agent Orchestration</a:t>
            </a:r>
          </a:p>
        </p:txBody>
      </p:sp>
      <p:pic>
        <p:nvPicPr>
          <p:cNvPr id="74" name="Google Shape;74;p16">
            <a:extLst>
              <a:ext uri="{FF2B5EF4-FFF2-40B4-BE49-F238E27FC236}">
                <a16:creationId xmlns:a16="http://schemas.microsoft.com/office/drawing/2014/main" id="{073F4359-4BA0-EDBF-9D2A-42DDEC342870}"/>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F17CCB6E-BD76-C7FB-48B8-CDFB840FA4E2}"/>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
        <p:nvSpPr>
          <p:cNvPr id="3" name="Google Shape;60;p14">
            <a:extLst>
              <a:ext uri="{FF2B5EF4-FFF2-40B4-BE49-F238E27FC236}">
                <a16:creationId xmlns:a16="http://schemas.microsoft.com/office/drawing/2014/main" id="{178C8479-1351-3C78-32C5-4D90BF647809}"/>
              </a:ext>
            </a:extLst>
          </p:cNvPr>
          <p:cNvSpPr txBox="1">
            <a:spLocks/>
          </p:cNvSpPr>
          <p:nvPr/>
        </p:nvSpPr>
        <p:spPr>
          <a:xfrm>
            <a:off x="464100" y="1304875"/>
            <a:ext cx="3225031"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a:buFont typeface="Arial" panose="020B0604020202020204" pitchFamily="34" charset="0"/>
              <a:buChar char="•"/>
            </a:pPr>
            <a:r>
              <a:rPr lang="en-US" sz="1400" dirty="0">
                <a:solidFill>
                  <a:schemeClr val="bg1"/>
                </a:solidFill>
              </a:rPr>
              <a:t>A2A – Connecting Swarms</a:t>
            </a:r>
          </a:p>
          <a:p>
            <a:pPr lvl="1">
              <a:buFont typeface="Arial" panose="020B0604020202020204" pitchFamily="34" charset="0"/>
              <a:buChar char="•"/>
            </a:pPr>
            <a:r>
              <a:rPr lang="en-US" sz="1000" dirty="0">
                <a:solidFill>
                  <a:schemeClr val="bg1"/>
                </a:solidFill>
              </a:rPr>
              <a:t>Replaces Custom handoff code</a:t>
            </a:r>
          </a:p>
          <a:p>
            <a:pPr lvl="1">
              <a:buFont typeface="Arial" panose="020B0604020202020204" pitchFamily="34" charset="0"/>
              <a:buChar char="•"/>
            </a:pPr>
            <a:r>
              <a:rPr lang="en-US" sz="1000" dirty="0">
                <a:solidFill>
                  <a:schemeClr val="bg1"/>
                </a:solidFill>
              </a:rPr>
              <a:t>No standardized events</a:t>
            </a:r>
          </a:p>
          <a:p>
            <a:pPr lvl="1">
              <a:buFont typeface="Arial" panose="020B0604020202020204" pitchFamily="34" charset="0"/>
              <a:buChar char="•"/>
            </a:pPr>
            <a:r>
              <a:rPr lang="en-US" sz="1000" dirty="0">
                <a:solidFill>
                  <a:schemeClr val="bg1"/>
                </a:solidFill>
              </a:rPr>
              <a:t>Enables dynamic teams of agents/graphs</a:t>
            </a:r>
          </a:p>
          <a:p>
            <a:pPr lvl="1">
              <a:buFont typeface="Arial" panose="020B0604020202020204" pitchFamily="34" charset="0"/>
              <a:buChar char="•"/>
            </a:pPr>
            <a:r>
              <a:rPr lang="en-US" sz="1000" dirty="0">
                <a:solidFill>
                  <a:schemeClr val="bg1"/>
                </a:solidFill>
              </a:rPr>
              <a:t>Fault Tolerance – Internet Protocol (retries)</a:t>
            </a: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indent="0">
              <a:spcBef>
                <a:spcPts val="1200"/>
              </a:spcBef>
              <a:spcAft>
                <a:spcPts val="1200"/>
              </a:spcAft>
              <a:buFont typeface="Arial"/>
              <a:buNone/>
            </a:pPr>
            <a:endParaRPr lang="en-US" sz="1400" dirty="0">
              <a:solidFill>
                <a:schemeClr val="bg1"/>
              </a:solidFill>
            </a:endParaRPr>
          </a:p>
        </p:txBody>
      </p:sp>
      <p:pic>
        <p:nvPicPr>
          <p:cNvPr id="4098" name="Picture 2">
            <a:extLst>
              <a:ext uri="{FF2B5EF4-FFF2-40B4-BE49-F238E27FC236}">
                <a16:creationId xmlns:a16="http://schemas.microsoft.com/office/drawing/2014/main" id="{E0C0667E-436A-CE5C-DFFA-C044A94E90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18434" y="1187224"/>
            <a:ext cx="4722365" cy="36291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58361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F1755CBF-ED3A-4029-4062-DCB83252DF7B}"/>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497C2E7F-986A-F5E1-4536-0314AD4296AA}"/>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solidFill>
                  <a:srgbClr val="F6F7F8"/>
                </a:solidFill>
              </a:rPr>
              <a:t>Connected Swarms – Federated Intelligence</a:t>
            </a:r>
          </a:p>
        </p:txBody>
      </p:sp>
      <p:pic>
        <p:nvPicPr>
          <p:cNvPr id="74" name="Google Shape;74;p16">
            <a:extLst>
              <a:ext uri="{FF2B5EF4-FFF2-40B4-BE49-F238E27FC236}">
                <a16:creationId xmlns:a16="http://schemas.microsoft.com/office/drawing/2014/main" id="{6416263C-83BE-D9A2-DBA0-84465AFA0947}"/>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536188F1-ECA7-7D8C-ECE0-D7D69B4E52EA}"/>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
        <p:nvSpPr>
          <p:cNvPr id="3" name="Google Shape;60;p14">
            <a:extLst>
              <a:ext uri="{FF2B5EF4-FFF2-40B4-BE49-F238E27FC236}">
                <a16:creationId xmlns:a16="http://schemas.microsoft.com/office/drawing/2014/main" id="{721EE720-6761-6533-D4AC-3F15C8D4A769}"/>
              </a:ext>
            </a:extLst>
          </p:cNvPr>
          <p:cNvSpPr txBox="1">
            <a:spLocks/>
          </p:cNvSpPr>
          <p:nvPr/>
        </p:nvSpPr>
        <p:spPr>
          <a:xfrm>
            <a:off x="464100" y="1304875"/>
            <a:ext cx="3225031"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a:buFont typeface="Arial" panose="020B0604020202020204" pitchFamily="34" charset="0"/>
              <a:buChar char="•"/>
            </a:pPr>
            <a:r>
              <a:rPr lang="en-US" sz="1400" dirty="0" err="1">
                <a:solidFill>
                  <a:schemeClr val="bg1"/>
                </a:solidFill>
              </a:rPr>
              <a:t>LangGraph</a:t>
            </a:r>
            <a:endParaRPr lang="en-US" sz="1400" dirty="0">
              <a:solidFill>
                <a:schemeClr val="bg1"/>
              </a:solidFill>
            </a:endParaRPr>
          </a:p>
          <a:p>
            <a:pPr lvl="1">
              <a:buFont typeface="Arial" panose="020B0604020202020204" pitchFamily="34" charset="0"/>
              <a:buChar char="•"/>
            </a:pPr>
            <a:r>
              <a:rPr lang="en-US" sz="1000" dirty="0">
                <a:solidFill>
                  <a:schemeClr val="bg1"/>
                </a:solidFill>
              </a:rPr>
              <a:t>Handles Workflow State</a:t>
            </a:r>
          </a:p>
          <a:p>
            <a:pPr lvl="1">
              <a:buFont typeface="Arial" panose="020B0604020202020204" pitchFamily="34" charset="0"/>
              <a:buChar char="•"/>
            </a:pPr>
            <a:r>
              <a:rPr lang="en-US" sz="1000" dirty="0" err="1">
                <a:solidFill>
                  <a:schemeClr val="bg1"/>
                </a:solidFill>
              </a:rPr>
              <a:t>LangGraph</a:t>
            </a:r>
            <a:r>
              <a:rPr lang="en-US" sz="1000" dirty="0">
                <a:solidFill>
                  <a:schemeClr val="bg1"/>
                </a:solidFill>
              </a:rPr>
              <a:t>, </a:t>
            </a:r>
            <a:r>
              <a:rPr lang="en-US" sz="1000" dirty="0" err="1">
                <a:solidFill>
                  <a:schemeClr val="bg1"/>
                </a:solidFill>
              </a:rPr>
              <a:t>LlamaIndex</a:t>
            </a:r>
            <a:r>
              <a:rPr lang="en-US" sz="1000" dirty="0">
                <a:solidFill>
                  <a:schemeClr val="bg1"/>
                </a:solidFill>
              </a:rPr>
              <a:t>, </a:t>
            </a:r>
            <a:r>
              <a:rPr lang="en-US" sz="1000" dirty="0" err="1">
                <a:solidFill>
                  <a:schemeClr val="bg1"/>
                </a:solidFill>
              </a:rPr>
              <a:t>SmOL</a:t>
            </a:r>
            <a:endParaRPr lang="en-US" sz="1000" dirty="0">
              <a:solidFill>
                <a:schemeClr val="bg1"/>
              </a:solidFill>
            </a:endParaRPr>
          </a:p>
          <a:p>
            <a:pPr>
              <a:buFont typeface="Arial" panose="020B0604020202020204" pitchFamily="34" charset="0"/>
              <a:buChar char="•"/>
            </a:pPr>
            <a:r>
              <a:rPr lang="en-US" sz="1400" dirty="0">
                <a:solidFill>
                  <a:schemeClr val="bg1"/>
                </a:solidFill>
              </a:rPr>
              <a:t>A2A</a:t>
            </a:r>
          </a:p>
          <a:p>
            <a:pPr lvl="1">
              <a:buFont typeface="Arial" panose="020B0604020202020204" pitchFamily="34" charset="0"/>
              <a:buChar char="•"/>
            </a:pPr>
            <a:r>
              <a:rPr lang="en-US" sz="1000" dirty="0">
                <a:solidFill>
                  <a:schemeClr val="bg1"/>
                </a:solidFill>
              </a:rPr>
              <a:t>Enables Cross Agent Messaging</a:t>
            </a:r>
          </a:p>
          <a:p>
            <a:pPr lvl="1">
              <a:buFont typeface="Arial" panose="020B0604020202020204" pitchFamily="34" charset="0"/>
              <a:buChar char="•"/>
            </a:pPr>
            <a:r>
              <a:rPr lang="en-US" sz="1000" dirty="0">
                <a:solidFill>
                  <a:schemeClr val="bg1"/>
                </a:solidFill>
              </a:rPr>
              <a:t>Service Advertisement framework</a:t>
            </a:r>
          </a:p>
          <a:p>
            <a:pPr marL="596900" lvl="1" indent="0">
              <a:buFont typeface="Arial"/>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indent="0">
              <a:spcBef>
                <a:spcPts val="1200"/>
              </a:spcBef>
              <a:spcAft>
                <a:spcPts val="1200"/>
              </a:spcAft>
              <a:buFont typeface="Arial"/>
              <a:buNone/>
            </a:pPr>
            <a:endParaRPr lang="en-US" sz="1400" dirty="0">
              <a:solidFill>
                <a:schemeClr val="bg1"/>
              </a:solidFill>
            </a:endParaRPr>
          </a:p>
        </p:txBody>
      </p:sp>
      <p:pic>
        <p:nvPicPr>
          <p:cNvPr id="4" name="Picture 3">
            <a:extLst>
              <a:ext uri="{FF2B5EF4-FFF2-40B4-BE49-F238E27FC236}">
                <a16:creationId xmlns:a16="http://schemas.microsoft.com/office/drawing/2014/main" id="{0D8C8B7E-A232-C9E0-F6F6-8BC8AC830868}"/>
              </a:ext>
            </a:extLst>
          </p:cNvPr>
          <p:cNvPicPr>
            <a:picLocks noChangeAspect="1"/>
          </p:cNvPicPr>
          <p:nvPr/>
        </p:nvPicPr>
        <p:blipFill>
          <a:blip r:embed="rId5"/>
          <a:stretch>
            <a:fillRect/>
          </a:stretch>
        </p:blipFill>
        <p:spPr>
          <a:xfrm>
            <a:off x="4052231" y="1054446"/>
            <a:ext cx="4988567" cy="3514430"/>
          </a:xfrm>
          <a:prstGeom prst="rect">
            <a:avLst/>
          </a:prstGeom>
        </p:spPr>
      </p:pic>
    </p:spTree>
    <p:extLst>
      <p:ext uri="{BB962C8B-B14F-4D97-AF65-F5344CB8AC3E}">
        <p14:creationId xmlns:p14="http://schemas.microsoft.com/office/powerpoint/2010/main" val="1353118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0">
          <a:extLst>
            <a:ext uri="{FF2B5EF4-FFF2-40B4-BE49-F238E27FC236}">
              <a16:creationId xmlns:a16="http://schemas.microsoft.com/office/drawing/2014/main" id="{BF183A16-07B5-C489-82DE-97715994ECDF}"/>
            </a:ext>
          </a:extLst>
        </p:cNvPr>
        <p:cNvGrpSpPr/>
        <p:nvPr/>
      </p:nvGrpSpPr>
      <p:grpSpPr>
        <a:xfrm>
          <a:off x="0" y="0"/>
          <a:ext cx="0" cy="0"/>
          <a:chOff x="0" y="0"/>
          <a:chExt cx="0" cy="0"/>
        </a:xfrm>
      </p:grpSpPr>
      <p:sp>
        <p:nvSpPr>
          <p:cNvPr id="91" name="Google Shape;91;p18">
            <a:extLst>
              <a:ext uri="{FF2B5EF4-FFF2-40B4-BE49-F238E27FC236}">
                <a16:creationId xmlns:a16="http://schemas.microsoft.com/office/drawing/2014/main" id="{644A2949-459C-AEA0-60A4-CA5F044EF6A5}"/>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solidFill>
                  <a:srgbClr val="F6F7F8"/>
                </a:solidFill>
              </a:rPr>
              <a:t>Todays Agenda</a:t>
            </a:r>
            <a:endParaRPr dirty="0">
              <a:solidFill>
                <a:srgbClr val="F6F7F8"/>
              </a:solidFill>
            </a:endParaRPr>
          </a:p>
        </p:txBody>
      </p:sp>
      <p:sp>
        <p:nvSpPr>
          <p:cNvPr id="92" name="Google Shape;92;p18">
            <a:extLst>
              <a:ext uri="{FF2B5EF4-FFF2-40B4-BE49-F238E27FC236}">
                <a16:creationId xmlns:a16="http://schemas.microsoft.com/office/drawing/2014/main" id="{334CDE60-4B24-A884-7F5F-83A2A41D128A}"/>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285750" indent="-285750">
              <a:buClr>
                <a:schemeClr val="dk1"/>
              </a:buClr>
              <a:buSzPts val="1100"/>
            </a:pPr>
            <a:r>
              <a:rPr lang="en-US" sz="1400" b="1" dirty="0">
                <a:solidFill>
                  <a:srgbClr val="F6F7F8"/>
                </a:solidFill>
              </a:rPr>
              <a:t>Intros </a:t>
            </a:r>
          </a:p>
          <a:p>
            <a:pPr marL="285750" indent="-285750">
              <a:buClr>
                <a:schemeClr val="dk1"/>
              </a:buClr>
              <a:buSzPts val="1100"/>
            </a:pPr>
            <a:r>
              <a:rPr lang="en-US" sz="1400" b="1" dirty="0">
                <a:solidFill>
                  <a:srgbClr val="F6F7F8"/>
                </a:solidFill>
              </a:rPr>
              <a:t>News</a:t>
            </a:r>
          </a:p>
          <a:p>
            <a:pPr marL="285750" indent="-285750">
              <a:buClr>
                <a:schemeClr val="dk1"/>
              </a:buClr>
              <a:buSzPts val="1100"/>
            </a:pPr>
            <a:r>
              <a:rPr lang="en-US" sz="1400" b="1" dirty="0">
                <a:solidFill>
                  <a:srgbClr val="F6F7F8"/>
                </a:solidFill>
              </a:rPr>
              <a:t>Lightning Talks</a:t>
            </a:r>
          </a:p>
          <a:p>
            <a:pPr marL="285750" indent="-285750">
              <a:buClr>
                <a:schemeClr val="dk1"/>
              </a:buClr>
              <a:buSzPts val="1100"/>
            </a:pPr>
            <a:r>
              <a:rPr lang="en-US" sz="1400" b="1" dirty="0">
                <a:solidFill>
                  <a:srgbClr val="F6F7F8"/>
                </a:solidFill>
              </a:rPr>
              <a:t>Fast RTC Lab</a:t>
            </a:r>
          </a:p>
          <a:p>
            <a:pPr marL="285750" indent="-285750">
              <a:buClr>
                <a:schemeClr val="dk1"/>
              </a:buClr>
              <a:buSzPts val="1100"/>
            </a:pPr>
            <a:r>
              <a:rPr lang="en-US" sz="1400" b="1" dirty="0">
                <a:solidFill>
                  <a:srgbClr val="F6F7F8"/>
                </a:solidFill>
              </a:rPr>
              <a:t>Wrap up and after party upstairs at The Tavern</a:t>
            </a:r>
          </a:p>
          <a:p>
            <a:pPr marL="0" lvl="0" indent="0" algn="l" rtl="0">
              <a:spcBef>
                <a:spcPts val="0"/>
              </a:spcBef>
              <a:spcAft>
                <a:spcPts val="0"/>
              </a:spcAft>
              <a:buClr>
                <a:schemeClr val="dk1"/>
              </a:buClr>
              <a:buSzPts val="1100"/>
              <a:buFont typeface="Arial"/>
              <a:buNone/>
            </a:pPr>
            <a:endParaRPr sz="1400" dirty="0">
              <a:solidFill>
                <a:srgbClr val="F6F7F8"/>
              </a:solidFill>
            </a:endParaRPr>
          </a:p>
          <a:p>
            <a:pPr marL="0" lvl="0" indent="0" algn="l" rtl="0">
              <a:spcBef>
                <a:spcPts val="1200"/>
              </a:spcBef>
              <a:spcAft>
                <a:spcPts val="1200"/>
              </a:spcAft>
              <a:buNone/>
            </a:pPr>
            <a:endParaRPr sz="1400" dirty="0">
              <a:solidFill>
                <a:srgbClr val="F6F7F8"/>
              </a:solidFill>
            </a:endParaRPr>
          </a:p>
        </p:txBody>
      </p:sp>
      <p:pic>
        <p:nvPicPr>
          <p:cNvPr id="93" name="Google Shape;93;p18">
            <a:extLst>
              <a:ext uri="{FF2B5EF4-FFF2-40B4-BE49-F238E27FC236}">
                <a16:creationId xmlns:a16="http://schemas.microsoft.com/office/drawing/2014/main" id="{C9250902-2150-5E81-A84B-833A29A3E81C}"/>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Tree>
    <p:extLst>
      <p:ext uri="{BB962C8B-B14F-4D97-AF65-F5344CB8AC3E}">
        <p14:creationId xmlns:p14="http://schemas.microsoft.com/office/powerpoint/2010/main" val="27995154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F2EE27F6-4467-C99B-55C6-F4DCEC330334}"/>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04A77403-9217-511D-AF52-D491E2ADBE51}"/>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solidFill>
                  <a:srgbClr val="F6F7F8"/>
                </a:solidFill>
              </a:rPr>
              <a:t>A2A vs MCP – Complementary Protocols</a:t>
            </a:r>
          </a:p>
        </p:txBody>
      </p:sp>
      <p:pic>
        <p:nvPicPr>
          <p:cNvPr id="74" name="Google Shape;74;p16">
            <a:extLst>
              <a:ext uri="{FF2B5EF4-FFF2-40B4-BE49-F238E27FC236}">
                <a16:creationId xmlns:a16="http://schemas.microsoft.com/office/drawing/2014/main" id="{62449F42-6220-A2C6-B8AB-65A392E992DF}"/>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BC3D7EDC-CD08-D888-2689-624187716530}"/>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
        <p:nvSpPr>
          <p:cNvPr id="3" name="Google Shape;60;p14">
            <a:extLst>
              <a:ext uri="{FF2B5EF4-FFF2-40B4-BE49-F238E27FC236}">
                <a16:creationId xmlns:a16="http://schemas.microsoft.com/office/drawing/2014/main" id="{93440252-B683-60B3-6CCE-A771B5CAC5D5}"/>
              </a:ext>
            </a:extLst>
          </p:cNvPr>
          <p:cNvSpPr txBox="1">
            <a:spLocks/>
          </p:cNvSpPr>
          <p:nvPr/>
        </p:nvSpPr>
        <p:spPr>
          <a:xfrm>
            <a:off x="464100" y="1304875"/>
            <a:ext cx="3225031"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a:buFont typeface="Arial" panose="020B0604020202020204" pitchFamily="34" charset="0"/>
              <a:buChar char="•"/>
            </a:pPr>
            <a:r>
              <a:rPr lang="en-US" sz="1400" dirty="0">
                <a:solidFill>
                  <a:schemeClr val="bg1"/>
                </a:solidFill>
              </a:rPr>
              <a:t>MCP: Agent &lt;-&gt; Tool</a:t>
            </a:r>
          </a:p>
          <a:p>
            <a:pPr lvl="1">
              <a:buFont typeface="Arial" panose="020B0604020202020204" pitchFamily="34" charset="0"/>
              <a:buChar char="•"/>
            </a:pPr>
            <a:r>
              <a:rPr lang="en-US" sz="1000" dirty="0">
                <a:solidFill>
                  <a:schemeClr val="bg1"/>
                </a:solidFill>
              </a:rPr>
              <a:t>DB</a:t>
            </a:r>
          </a:p>
          <a:p>
            <a:pPr lvl="1">
              <a:buFont typeface="Arial" panose="020B0604020202020204" pitchFamily="34" charset="0"/>
              <a:buChar char="•"/>
            </a:pPr>
            <a:r>
              <a:rPr lang="en-US" sz="1000" dirty="0">
                <a:solidFill>
                  <a:schemeClr val="bg1"/>
                </a:solidFill>
              </a:rPr>
              <a:t>API Access</a:t>
            </a:r>
          </a:p>
          <a:p>
            <a:pPr lvl="1">
              <a:buFont typeface="Arial" panose="020B0604020202020204" pitchFamily="34" charset="0"/>
              <a:buChar char="•"/>
            </a:pPr>
            <a:r>
              <a:rPr lang="en-US" sz="1000" dirty="0">
                <a:solidFill>
                  <a:schemeClr val="bg1"/>
                </a:solidFill>
              </a:rPr>
              <a:t>Tool Access</a:t>
            </a: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r>
              <a:rPr lang="en-US" sz="1400" dirty="0">
                <a:solidFill>
                  <a:schemeClr val="bg1"/>
                </a:solidFill>
              </a:rPr>
              <a:t>A2A: Agent &lt;-&gt; Agent</a:t>
            </a:r>
            <a:endParaRPr lang="en-US" sz="600" dirty="0">
              <a:solidFill>
                <a:schemeClr val="bg1"/>
              </a:solidFill>
            </a:endParaRPr>
          </a:p>
          <a:p>
            <a:pPr lvl="1">
              <a:buFont typeface="Arial" panose="020B0604020202020204" pitchFamily="34" charset="0"/>
              <a:buChar char="•"/>
            </a:pPr>
            <a:r>
              <a:rPr lang="en-US" sz="1000" dirty="0">
                <a:solidFill>
                  <a:schemeClr val="bg1"/>
                </a:solidFill>
              </a:rPr>
              <a:t>Agentic Communication</a:t>
            </a:r>
          </a:p>
          <a:p>
            <a:pPr lvl="1">
              <a:buFont typeface="Arial" panose="020B0604020202020204" pitchFamily="34" charset="0"/>
              <a:buChar char="•"/>
            </a:pPr>
            <a:r>
              <a:rPr lang="en-US" sz="1000" dirty="0">
                <a:solidFill>
                  <a:schemeClr val="bg1"/>
                </a:solidFill>
              </a:rPr>
              <a:t>Capabilities Discovery</a:t>
            </a:r>
          </a:p>
          <a:p>
            <a:pPr lvl="1">
              <a:buFont typeface="Arial" panose="020B0604020202020204" pitchFamily="34" charset="0"/>
              <a:buChar char="•"/>
            </a:pPr>
            <a:r>
              <a:rPr lang="en-US" sz="1000" dirty="0">
                <a:solidFill>
                  <a:schemeClr val="bg1"/>
                </a:solidFill>
              </a:rPr>
              <a:t>Events</a:t>
            </a:r>
          </a:p>
          <a:p>
            <a:pPr marL="596900" lvl="1" indent="0">
              <a:buNone/>
            </a:pPr>
            <a:endParaRPr lang="en-US" sz="1000" dirty="0">
              <a:solidFill>
                <a:schemeClr val="bg1"/>
              </a:solidFill>
            </a:endParaRPr>
          </a:p>
          <a:p>
            <a:pPr>
              <a:buFont typeface="Arial" panose="020B0604020202020204" pitchFamily="34" charset="0"/>
              <a:buChar char="•"/>
            </a:pPr>
            <a:r>
              <a:rPr lang="en-US" sz="1400" dirty="0">
                <a:solidFill>
                  <a:schemeClr val="bg1"/>
                </a:solidFill>
              </a:rPr>
              <a:t>Combined Example</a:t>
            </a:r>
            <a:endParaRPr lang="en-US" sz="600" dirty="0">
              <a:solidFill>
                <a:schemeClr val="bg1"/>
              </a:solidFill>
            </a:endParaRPr>
          </a:p>
          <a:p>
            <a:pPr lvl="1">
              <a:buFont typeface="Arial" panose="020B0604020202020204" pitchFamily="34" charset="0"/>
              <a:buChar char="•"/>
            </a:pPr>
            <a:r>
              <a:rPr lang="en-US" sz="1000" dirty="0">
                <a:solidFill>
                  <a:schemeClr val="bg1"/>
                </a:solidFill>
              </a:rPr>
              <a:t>Agent uses MCP for data lookup</a:t>
            </a:r>
          </a:p>
          <a:p>
            <a:pPr lvl="1">
              <a:buFont typeface="Arial" panose="020B0604020202020204" pitchFamily="34" charset="0"/>
              <a:buChar char="•"/>
            </a:pPr>
            <a:r>
              <a:rPr lang="en-US" sz="1000" dirty="0">
                <a:solidFill>
                  <a:schemeClr val="bg1"/>
                </a:solidFill>
              </a:rPr>
              <a:t>Uses A2A to delegate tasks </a:t>
            </a:r>
          </a:p>
          <a:p>
            <a:pPr lvl="1">
              <a:buFont typeface="Arial" panose="020B0604020202020204" pitchFamily="34" charset="0"/>
              <a:buChar char="•"/>
            </a:pPr>
            <a:r>
              <a:rPr lang="en-US" sz="1000" dirty="0">
                <a:solidFill>
                  <a:schemeClr val="bg1"/>
                </a:solidFill>
              </a:rPr>
              <a:t>Passes task to another department</a:t>
            </a:r>
          </a:p>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indent="0">
              <a:spcBef>
                <a:spcPts val="1200"/>
              </a:spcBef>
              <a:spcAft>
                <a:spcPts val="1200"/>
              </a:spcAft>
              <a:buFont typeface="Arial"/>
              <a:buNone/>
            </a:pPr>
            <a:endParaRPr lang="en-US" sz="1400" dirty="0">
              <a:solidFill>
                <a:schemeClr val="bg1"/>
              </a:solidFill>
            </a:endParaRPr>
          </a:p>
        </p:txBody>
      </p:sp>
      <p:pic>
        <p:nvPicPr>
          <p:cNvPr id="6146" name="Picture 2">
            <a:extLst>
              <a:ext uri="{FF2B5EF4-FFF2-40B4-BE49-F238E27FC236}">
                <a16:creationId xmlns:a16="http://schemas.microsoft.com/office/drawing/2014/main" id="{B42AC081-3F6A-3DC1-92E0-D751BCE983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06028" y="1187224"/>
            <a:ext cx="5098440" cy="3007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9350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F41C8B8B-9C90-FC27-6877-E10FD6FB9A60}"/>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F5CE7047-7F4C-037C-0D5C-EF91525BAF0C}"/>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solidFill>
                  <a:srgbClr val="F6F7F8"/>
                </a:solidFill>
              </a:rPr>
              <a:t>Real World Use Cases</a:t>
            </a:r>
          </a:p>
        </p:txBody>
      </p:sp>
      <p:pic>
        <p:nvPicPr>
          <p:cNvPr id="74" name="Google Shape;74;p16">
            <a:extLst>
              <a:ext uri="{FF2B5EF4-FFF2-40B4-BE49-F238E27FC236}">
                <a16:creationId xmlns:a16="http://schemas.microsoft.com/office/drawing/2014/main" id="{A8580BE4-C2F1-C560-5BD0-91DB0762E7D4}"/>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A5514924-5D49-928F-D028-73441B238CE3}"/>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
        <p:nvSpPr>
          <p:cNvPr id="3" name="Google Shape;60;p14">
            <a:extLst>
              <a:ext uri="{FF2B5EF4-FFF2-40B4-BE49-F238E27FC236}">
                <a16:creationId xmlns:a16="http://schemas.microsoft.com/office/drawing/2014/main" id="{4E502DAD-1029-D7C9-229B-DFB26F888A73}"/>
              </a:ext>
            </a:extLst>
          </p:cNvPr>
          <p:cNvSpPr txBox="1">
            <a:spLocks/>
          </p:cNvSpPr>
          <p:nvPr/>
        </p:nvSpPr>
        <p:spPr>
          <a:xfrm>
            <a:off x="464100" y="1304875"/>
            <a:ext cx="3225031"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a:buFont typeface="Arial" panose="020B0604020202020204" pitchFamily="34" charset="0"/>
              <a:buChar char="•"/>
            </a:pPr>
            <a:r>
              <a:rPr lang="en-US" sz="1400" dirty="0">
                <a:solidFill>
                  <a:schemeClr val="bg1"/>
                </a:solidFill>
              </a:rPr>
              <a:t>HR Recruiting</a:t>
            </a:r>
          </a:p>
          <a:p>
            <a:pPr lvl="1">
              <a:buFont typeface="Arial" panose="020B0604020202020204" pitchFamily="34" charset="0"/>
              <a:buChar char="•"/>
            </a:pPr>
            <a:r>
              <a:rPr lang="en-US" sz="1000" dirty="0">
                <a:solidFill>
                  <a:schemeClr val="bg1"/>
                </a:solidFill>
              </a:rPr>
              <a:t>Sourcing</a:t>
            </a:r>
          </a:p>
          <a:p>
            <a:pPr lvl="1">
              <a:buFont typeface="Arial" panose="020B0604020202020204" pitchFamily="34" charset="0"/>
              <a:buChar char="•"/>
            </a:pPr>
            <a:r>
              <a:rPr lang="en-US" sz="1000" dirty="0">
                <a:solidFill>
                  <a:schemeClr val="bg1"/>
                </a:solidFill>
              </a:rPr>
              <a:t>Scheduling</a:t>
            </a:r>
          </a:p>
          <a:p>
            <a:pPr lvl="1">
              <a:buFont typeface="Arial" panose="020B0604020202020204" pitchFamily="34" charset="0"/>
              <a:buChar char="•"/>
            </a:pPr>
            <a:r>
              <a:rPr lang="en-US" sz="1000" dirty="0">
                <a:solidFill>
                  <a:schemeClr val="bg1"/>
                </a:solidFill>
              </a:rPr>
              <a:t>Follow up Agents</a:t>
            </a: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r>
              <a:rPr lang="en-US" sz="1400" dirty="0">
                <a:solidFill>
                  <a:schemeClr val="bg1"/>
                </a:solidFill>
              </a:rPr>
              <a:t>Supply Chain</a:t>
            </a:r>
            <a:endParaRPr lang="en-US" sz="600" dirty="0">
              <a:solidFill>
                <a:schemeClr val="bg1"/>
              </a:solidFill>
            </a:endParaRPr>
          </a:p>
          <a:p>
            <a:pPr lvl="1">
              <a:buFont typeface="Arial" panose="020B0604020202020204" pitchFamily="34" charset="0"/>
              <a:buChar char="•"/>
            </a:pPr>
            <a:r>
              <a:rPr lang="en-US" sz="1000" dirty="0">
                <a:solidFill>
                  <a:schemeClr val="bg1"/>
                </a:solidFill>
              </a:rPr>
              <a:t>Inventory</a:t>
            </a:r>
          </a:p>
          <a:p>
            <a:pPr lvl="1">
              <a:buFont typeface="Arial" panose="020B0604020202020204" pitchFamily="34" charset="0"/>
              <a:buChar char="•"/>
            </a:pPr>
            <a:r>
              <a:rPr lang="en-US" sz="1000" dirty="0">
                <a:solidFill>
                  <a:schemeClr val="bg1"/>
                </a:solidFill>
              </a:rPr>
              <a:t>Logistics</a:t>
            </a:r>
          </a:p>
          <a:p>
            <a:pPr lvl="1">
              <a:buFont typeface="Arial" panose="020B0604020202020204" pitchFamily="34" charset="0"/>
              <a:buChar char="•"/>
            </a:pPr>
            <a:r>
              <a:rPr lang="en-US" sz="1000" dirty="0">
                <a:solidFill>
                  <a:schemeClr val="bg1"/>
                </a:solidFill>
              </a:rPr>
              <a:t>Vendor Agents</a:t>
            </a:r>
          </a:p>
          <a:p>
            <a:pPr marL="596900" lvl="1" indent="0">
              <a:buNone/>
            </a:pPr>
            <a:endParaRPr lang="en-US" sz="1000" dirty="0">
              <a:solidFill>
                <a:schemeClr val="bg1"/>
              </a:solidFill>
            </a:endParaRPr>
          </a:p>
          <a:p>
            <a:pPr>
              <a:buFont typeface="Arial" panose="020B0604020202020204" pitchFamily="34" charset="0"/>
              <a:buChar char="•"/>
            </a:pPr>
            <a:r>
              <a:rPr lang="en-US" sz="1400" dirty="0">
                <a:solidFill>
                  <a:schemeClr val="bg1"/>
                </a:solidFill>
              </a:rPr>
              <a:t>Customer Support</a:t>
            </a:r>
            <a:endParaRPr lang="en-US" sz="600" dirty="0">
              <a:solidFill>
                <a:schemeClr val="bg1"/>
              </a:solidFill>
            </a:endParaRPr>
          </a:p>
          <a:p>
            <a:pPr lvl="1">
              <a:buFont typeface="Arial" panose="020B0604020202020204" pitchFamily="34" charset="0"/>
              <a:buChar char="•"/>
            </a:pPr>
            <a:r>
              <a:rPr lang="en-US" sz="1000" dirty="0">
                <a:solidFill>
                  <a:schemeClr val="bg1"/>
                </a:solidFill>
              </a:rPr>
              <a:t>Triage</a:t>
            </a:r>
          </a:p>
          <a:p>
            <a:pPr lvl="1">
              <a:buFont typeface="Arial" panose="020B0604020202020204" pitchFamily="34" charset="0"/>
              <a:buChar char="•"/>
            </a:pPr>
            <a:r>
              <a:rPr lang="en-US" sz="1000" dirty="0">
                <a:solidFill>
                  <a:schemeClr val="bg1"/>
                </a:solidFill>
              </a:rPr>
              <a:t>Specialist</a:t>
            </a:r>
          </a:p>
          <a:p>
            <a:pPr lvl="1">
              <a:buFont typeface="Arial" panose="020B0604020202020204" pitchFamily="34" charset="0"/>
              <a:buChar char="•"/>
            </a:pPr>
            <a:r>
              <a:rPr lang="en-US" sz="1000" dirty="0">
                <a:solidFill>
                  <a:schemeClr val="bg1"/>
                </a:solidFill>
              </a:rPr>
              <a:t>Escalation</a:t>
            </a:r>
          </a:p>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indent="0">
              <a:spcBef>
                <a:spcPts val="1200"/>
              </a:spcBef>
              <a:spcAft>
                <a:spcPts val="1200"/>
              </a:spcAft>
              <a:buFont typeface="Arial"/>
              <a:buNone/>
            </a:pPr>
            <a:endParaRPr lang="en-US" sz="1400" dirty="0">
              <a:solidFill>
                <a:schemeClr val="bg1"/>
              </a:solidFill>
            </a:endParaRPr>
          </a:p>
        </p:txBody>
      </p:sp>
      <p:pic>
        <p:nvPicPr>
          <p:cNvPr id="4" name="Picture 3">
            <a:extLst>
              <a:ext uri="{FF2B5EF4-FFF2-40B4-BE49-F238E27FC236}">
                <a16:creationId xmlns:a16="http://schemas.microsoft.com/office/drawing/2014/main" id="{1B24D2FF-64B8-FAA3-890A-6AC87D4A84A7}"/>
              </a:ext>
            </a:extLst>
          </p:cNvPr>
          <p:cNvPicPr>
            <a:picLocks noChangeAspect="1"/>
          </p:cNvPicPr>
          <p:nvPr/>
        </p:nvPicPr>
        <p:blipFill>
          <a:blip r:embed="rId5"/>
          <a:stretch>
            <a:fillRect/>
          </a:stretch>
        </p:blipFill>
        <p:spPr>
          <a:xfrm>
            <a:off x="2802769" y="1152475"/>
            <a:ext cx="6341232" cy="3416400"/>
          </a:xfrm>
          <a:prstGeom prst="rect">
            <a:avLst/>
          </a:prstGeom>
        </p:spPr>
      </p:pic>
    </p:spTree>
    <p:extLst>
      <p:ext uri="{BB962C8B-B14F-4D97-AF65-F5344CB8AC3E}">
        <p14:creationId xmlns:p14="http://schemas.microsoft.com/office/powerpoint/2010/main" val="39095032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F08546B7-273C-139E-C7A2-96C912C9C831}"/>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E1C71610-43F4-51DD-E99A-E1C6455068E8}"/>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solidFill>
                  <a:srgbClr val="F6F7F8"/>
                </a:solidFill>
              </a:rPr>
              <a:t>A2A Ecosystem</a:t>
            </a:r>
          </a:p>
        </p:txBody>
      </p:sp>
      <p:pic>
        <p:nvPicPr>
          <p:cNvPr id="74" name="Google Shape;74;p16">
            <a:extLst>
              <a:ext uri="{FF2B5EF4-FFF2-40B4-BE49-F238E27FC236}">
                <a16:creationId xmlns:a16="http://schemas.microsoft.com/office/drawing/2014/main" id="{D9B16C82-2B9F-7A8C-357D-5B2842FEBE3A}"/>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8ED701A2-826E-D577-BFD3-0A5B62FC3307}"/>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
        <p:nvSpPr>
          <p:cNvPr id="3" name="Google Shape;60;p14">
            <a:extLst>
              <a:ext uri="{FF2B5EF4-FFF2-40B4-BE49-F238E27FC236}">
                <a16:creationId xmlns:a16="http://schemas.microsoft.com/office/drawing/2014/main" id="{8A1142AE-BAB6-12D6-29DE-2DEB3E92D5E6}"/>
              </a:ext>
            </a:extLst>
          </p:cNvPr>
          <p:cNvSpPr txBox="1">
            <a:spLocks/>
          </p:cNvSpPr>
          <p:nvPr/>
        </p:nvSpPr>
        <p:spPr>
          <a:xfrm>
            <a:off x="433620" y="1357798"/>
            <a:ext cx="3225031"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a:buFont typeface="Arial" panose="020B0604020202020204" pitchFamily="34" charset="0"/>
              <a:buChar char="•"/>
            </a:pPr>
            <a:r>
              <a:rPr lang="en-US" sz="1400" dirty="0">
                <a:solidFill>
                  <a:schemeClr val="bg1"/>
                </a:solidFill>
              </a:rPr>
              <a:t>Trend</a:t>
            </a:r>
          </a:p>
          <a:p>
            <a:pPr lvl="1">
              <a:buFont typeface="Arial" panose="020B0604020202020204" pitchFamily="34" charset="0"/>
              <a:buChar char="•"/>
            </a:pPr>
            <a:r>
              <a:rPr lang="en-US" sz="1000" dirty="0">
                <a:solidFill>
                  <a:schemeClr val="bg1"/>
                </a:solidFill>
              </a:rPr>
              <a:t>Specialized </a:t>
            </a:r>
          </a:p>
          <a:p>
            <a:pPr lvl="1">
              <a:buFont typeface="Arial" panose="020B0604020202020204" pitchFamily="34" charset="0"/>
              <a:buChar char="•"/>
            </a:pPr>
            <a:r>
              <a:rPr lang="en-US" sz="1000" dirty="0">
                <a:solidFill>
                  <a:schemeClr val="bg1"/>
                </a:solidFill>
              </a:rPr>
              <a:t>Vs monolithic</a:t>
            </a: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r>
              <a:rPr lang="en-US" sz="1400" dirty="0">
                <a:solidFill>
                  <a:schemeClr val="bg1"/>
                </a:solidFill>
              </a:rPr>
              <a:t>Industry Support</a:t>
            </a:r>
            <a:endParaRPr lang="en-US" sz="600" dirty="0">
              <a:solidFill>
                <a:schemeClr val="bg1"/>
              </a:solidFill>
            </a:endParaRPr>
          </a:p>
          <a:p>
            <a:pPr lvl="1">
              <a:buFont typeface="Arial" panose="020B0604020202020204" pitchFamily="34" charset="0"/>
              <a:buChar char="•"/>
            </a:pPr>
            <a:r>
              <a:rPr lang="en-US" sz="1000" dirty="0">
                <a:solidFill>
                  <a:schemeClr val="bg1"/>
                </a:solidFill>
              </a:rPr>
              <a:t>Consulting</a:t>
            </a:r>
          </a:p>
          <a:p>
            <a:pPr lvl="1">
              <a:buFont typeface="Arial" panose="020B0604020202020204" pitchFamily="34" charset="0"/>
              <a:buChar char="•"/>
            </a:pPr>
            <a:r>
              <a:rPr lang="en-US" sz="1000" dirty="0">
                <a:solidFill>
                  <a:schemeClr val="bg1"/>
                </a:solidFill>
              </a:rPr>
              <a:t>BPO</a:t>
            </a:r>
          </a:p>
          <a:p>
            <a:pPr lvl="1">
              <a:buFont typeface="Arial" panose="020B0604020202020204" pitchFamily="34" charset="0"/>
              <a:buChar char="•"/>
            </a:pPr>
            <a:r>
              <a:rPr lang="en-US" sz="1000" dirty="0">
                <a:solidFill>
                  <a:schemeClr val="bg1"/>
                </a:solidFill>
              </a:rPr>
              <a:t>Platform</a:t>
            </a:r>
          </a:p>
          <a:p>
            <a:pPr marL="596900" lvl="1" indent="0">
              <a:buNone/>
            </a:pPr>
            <a:endParaRPr lang="en-US" sz="1000" dirty="0">
              <a:solidFill>
                <a:schemeClr val="bg1"/>
              </a:solidFill>
            </a:endParaRPr>
          </a:p>
          <a:p>
            <a:pPr>
              <a:buFont typeface="Arial" panose="020B0604020202020204" pitchFamily="34" charset="0"/>
              <a:buChar char="•"/>
            </a:pPr>
            <a:r>
              <a:rPr lang="en-US" sz="1400" dirty="0">
                <a:solidFill>
                  <a:schemeClr val="bg1"/>
                </a:solidFill>
              </a:rPr>
              <a:t>Opportunity</a:t>
            </a:r>
            <a:endParaRPr lang="en-US" sz="600" dirty="0">
              <a:solidFill>
                <a:schemeClr val="bg1"/>
              </a:solidFill>
            </a:endParaRPr>
          </a:p>
          <a:p>
            <a:pPr lvl="1">
              <a:buFont typeface="Arial" panose="020B0604020202020204" pitchFamily="34" charset="0"/>
              <a:buChar char="•"/>
            </a:pPr>
            <a:r>
              <a:rPr lang="en-US" sz="1000" dirty="0">
                <a:solidFill>
                  <a:schemeClr val="bg1"/>
                </a:solidFill>
              </a:rPr>
              <a:t>Engage Early</a:t>
            </a:r>
          </a:p>
          <a:p>
            <a:pPr lvl="1">
              <a:buFont typeface="Arial" panose="020B0604020202020204" pitchFamily="34" charset="0"/>
              <a:buChar char="•"/>
            </a:pPr>
            <a:r>
              <a:rPr lang="en-US" sz="1000" dirty="0">
                <a:solidFill>
                  <a:schemeClr val="bg1"/>
                </a:solidFill>
              </a:rPr>
              <a:t>Implement Patterns</a:t>
            </a:r>
          </a:p>
          <a:p>
            <a:pPr lvl="1">
              <a:buFont typeface="Arial" panose="020B0604020202020204" pitchFamily="34" charset="0"/>
              <a:buChar char="•"/>
            </a:pPr>
            <a:r>
              <a:rPr lang="en-US" sz="1000" dirty="0">
                <a:solidFill>
                  <a:schemeClr val="bg1"/>
                </a:solidFill>
              </a:rPr>
              <a:t>Learn as A2A Scales</a:t>
            </a:r>
          </a:p>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indent="0">
              <a:spcBef>
                <a:spcPts val="1200"/>
              </a:spcBef>
              <a:spcAft>
                <a:spcPts val="1200"/>
              </a:spcAft>
              <a:buFont typeface="Arial"/>
              <a:buNone/>
            </a:pPr>
            <a:endParaRPr lang="en-US" sz="1400" dirty="0">
              <a:solidFill>
                <a:schemeClr val="bg1"/>
              </a:solidFill>
            </a:endParaRPr>
          </a:p>
        </p:txBody>
      </p:sp>
      <p:pic>
        <p:nvPicPr>
          <p:cNvPr id="8194" name="Picture 2" descr="Google Cloud - Partners contributing to the Agent 2 Agent protocol - Accenture, Arize, Articul, ask-ai, Atlassian, BCG, Box, c3.ai, Capgemini, Chronosphere, Cognizant, Cohere, Colibra, Contextual.ai, Cotality, Datadog, and more">
            <a:extLst>
              <a:ext uri="{FF2B5EF4-FFF2-40B4-BE49-F238E27FC236}">
                <a16:creationId xmlns:a16="http://schemas.microsoft.com/office/drawing/2014/main" id="{09798FC2-0EEA-86B4-F6BB-6D8A79AD87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87447" y="1152475"/>
            <a:ext cx="6456553" cy="3621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7609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0CDF2CED-16B8-2F30-FAEC-DB0D9A6E9D93}"/>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522582F3-B727-4CCA-22E0-7C6AA013F5EF}"/>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Lightning Talk – Google A2A</a:t>
            </a:r>
            <a:endParaRPr dirty="0">
              <a:solidFill>
                <a:srgbClr val="F6F7F8"/>
              </a:solidFill>
            </a:endParaRPr>
          </a:p>
        </p:txBody>
      </p:sp>
      <p:pic>
        <p:nvPicPr>
          <p:cNvPr id="74" name="Google Shape;74;p16">
            <a:extLst>
              <a:ext uri="{FF2B5EF4-FFF2-40B4-BE49-F238E27FC236}">
                <a16:creationId xmlns:a16="http://schemas.microsoft.com/office/drawing/2014/main" id="{7AE68963-B3B5-9242-1315-815B3A6F129D}"/>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5457DA21-E245-6AE1-BAE0-0D3E126EA150}"/>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5608886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5C334AB5-E998-C20F-BFE5-A838228A38AF}"/>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F200DA72-C4A2-E14C-60B2-2710E0DC4B36}"/>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Lightning Talk – Google A2A</a:t>
            </a:r>
            <a:endParaRPr dirty="0">
              <a:solidFill>
                <a:srgbClr val="F6F7F8"/>
              </a:solidFill>
            </a:endParaRPr>
          </a:p>
        </p:txBody>
      </p:sp>
      <p:pic>
        <p:nvPicPr>
          <p:cNvPr id="74" name="Google Shape;74;p16">
            <a:extLst>
              <a:ext uri="{FF2B5EF4-FFF2-40B4-BE49-F238E27FC236}">
                <a16:creationId xmlns:a16="http://schemas.microsoft.com/office/drawing/2014/main" id="{7F32F664-571D-819E-F352-A254483B56F1}"/>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C048EB1B-923E-72B0-2086-A509A620E8DD}"/>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32088809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08E1DC52-7827-ACF1-AFC9-3EC7B70A52BE}"/>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96DE5EF6-5E6E-0937-6B74-CA80D28F8110}"/>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Lightning Talk – Google A2A</a:t>
            </a:r>
            <a:endParaRPr dirty="0">
              <a:solidFill>
                <a:srgbClr val="F6F7F8"/>
              </a:solidFill>
            </a:endParaRPr>
          </a:p>
        </p:txBody>
      </p:sp>
      <p:pic>
        <p:nvPicPr>
          <p:cNvPr id="74" name="Google Shape;74;p16">
            <a:extLst>
              <a:ext uri="{FF2B5EF4-FFF2-40B4-BE49-F238E27FC236}">
                <a16:creationId xmlns:a16="http://schemas.microsoft.com/office/drawing/2014/main" id="{3E0F4030-342A-5C95-2C00-BB715151E4DF}"/>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DC9BC53D-A1DA-3A87-08EC-94F6F402BDD9}"/>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295462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B8857497-F4ED-42AF-9003-1717B61AFD05}"/>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E5E0EF2A-5742-8E0B-AB59-06EF6C762EFF}"/>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Lightning Talk – Google A2A</a:t>
            </a:r>
            <a:endParaRPr dirty="0">
              <a:solidFill>
                <a:srgbClr val="F6F7F8"/>
              </a:solidFill>
            </a:endParaRPr>
          </a:p>
        </p:txBody>
      </p:sp>
      <p:pic>
        <p:nvPicPr>
          <p:cNvPr id="74" name="Google Shape;74;p16">
            <a:extLst>
              <a:ext uri="{FF2B5EF4-FFF2-40B4-BE49-F238E27FC236}">
                <a16:creationId xmlns:a16="http://schemas.microsoft.com/office/drawing/2014/main" id="{C19656AD-AFF5-23D6-632D-30D52E9BDB53}"/>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Google Shape;60;p14">
            <a:extLst>
              <a:ext uri="{FF2B5EF4-FFF2-40B4-BE49-F238E27FC236}">
                <a16:creationId xmlns:a16="http://schemas.microsoft.com/office/drawing/2014/main" id="{5F5D9B26-457B-9709-DE73-66410E6CA8FF}"/>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596900" lvl="1" indent="0">
              <a:buNone/>
            </a:pPr>
            <a:endParaRPr lang="en-US" sz="1000" dirty="0">
              <a:solidFill>
                <a:schemeClr val="bg1"/>
              </a:solidFill>
            </a:endParaRPr>
          </a:p>
          <a:p>
            <a:pPr lvl="1">
              <a:buFont typeface="Arial" panose="020B0604020202020204" pitchFamily="34" charset="0"/>
              <a:buChar char="•"/>
            </a:pPr>
            <a:endParaRPr lang="en-US" sz="10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spTree>
    <p:extLst>
      <p:ext uri="{BB962C8B-B14F-4D97-AF65-F5344CB8AC3E}">
        <p14:creationId xmlns:p14="http://schemas.microsoft.com/office/powerpoint/2010/main" val="26114434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a:extLst>
            <a:ext uri="{FF2B5EF4-FFF2-40B4-BE49-F238E27FC236}">
              <a16:creationId xmlns:a16="http://schemas.microsoft.com/office/drawing/2014/main" id="{DD71FB34-24E8-1B45-A280-A7B61A8C4D85}"/>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E9EEE97B-6899-6A7D-5499-5B420977E68C}"/>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err="1">
                <a:solidFill>
                  <a:srgbClr val="F6F7F8"/>
                </a:solidFill>
              </a:rPr>
              <a:t>FastRTC</a:t>
            </a:r>
            <a:r>
              <a:rPr lang="en-US" dirty="0">
                <a:solidFill>
                  <a:srgbClr val="F6F7F8"/>
                </a:solidFill>
              </a:rPr>
              <a:t> Lab</a:t>
            </a:r>
            <a:endParaRPr dirty="0">
              <a:solidFill>
                <a:srgbClr val="F6F7F8"/>
              </a:solidFill>
            </a:endParaRPr>
          </a:p>
        </p:txBody>
      </p:sp>
      <p:pic>
        <p:nvPicPr>
          <p:cNvPr id="74" name="Google Shape;74;p16">
            <a:extLst>
              <a:ext uri="{FF2B5EF4-FFF2-40B4-BE49-F238E27FC236}">
                <a16:creationId xmlns:a16="http://schemas.microsoft.com/office/drawing/2014/main" id="{3877A6FB-EDAB-58AB-4391-A277EBD46DC1}"/>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pic>
        <p:nvPicPr>
          <p:cNvPr id="2" name="Picture 1">
            <a:extLst>
              <a:ext uri="{FF2B5EF4-FFF2-40B4-BE49-F238E27FC236}">
                <a16:creationId xmlns:a16="http://schemas.microsoft.com/office/drawing/2014/main" id="{0CBE93A0-2E74-7EB3-396C-0F36BC2FA09D}"/>
              </a:ext>
            </a:extLst>
          </p:cNvPr>
          <p:cNvPicPr>
            <a:picLocks noChangeAspect="1"/>
          </p:cNvPicPr>
          <p:nvPr/>
        </p:nvPicPr>
        <p:blipFill>
          <a:blip r:embed="rId5"/>
          <a:stretch>
            <a:fillRect/>
          </a:stretch>
        </p:blipFill>
        <p:spPr>
          <a:xfrm>
            <a:off x="1241313" y="1160257"/>
            <a:ext cx="6502400" cy="3632200"/>
          </a:xfrm>
          <a:prstGeom prst="rect">
            <a:avLst/>
          </a:prstGeom>
        </p:spPr>
      </p:pic>
    </p:spTree>
    <p:extLst>
      <p:ext uri="{BB962C8B-B14F-4D97-AF65-F5344CB8AC3E}">
        <p14:creationId xmlns:p14="http://schemas.microsoft.com/office/powerpoint/2010/main" val="37091606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F6F7F8"/>
                </a:solidFill>
              </a:rPr>
              <a:t>RGC-3000 and Tavern After Party </a:t>
            </a:r>
            <a:endParaRPr>
              <a:solidFill>
                <a:srgbClr val="F6F7F8"/>
              </a:solidFill>
            </a:endParaRPr>
          </a:p>
        </p:txBody>
      </p:sp>
      <p:sp>
        <p:nvSpPr>
          <p:cNvPr id="81" name="Google Shape;81;p17"/>
          <p:cNvSpPr txBox="1">
            <a:spLocks noGrp="1"/>
          </p:cNvSpPr>
          <p:nvPr>
            <p:ph type="body" idx="1"/>
          </p:nvPr>
        </p:nvSpPr>
        <p:spPr>
          <a:xfrm>
            <a:off x="311700" y="1152475"/>
            <a:ext cx="51414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1400" b="1">
                <a:solidFill>
                  <a:schemeClr val="lt1"/>
                </a:solidFill>
              </a:rPr>
              <a:t>Website:</a:t>
            </a:r>
            <a:r>
              <a:rPr lang="en" sz="1400">
                <a:solidFill>
                  <a:schemeClr val="lt1"/>
                </a:solidFill>
                <a:uFill>
                  <a:noFill/>
                </a:uFill>
                <a:hlinkClick r:id="rId4">
                  <a:extLst>
                    <a:ext uri="{A12FA001-AC4F-418D-AE19-62706E023703}">
                      <ahyp:hlinkClr xmlns:ahyp="http://schemas.microsoft.com/office/drawing/2018/hyperlinkcolor" val="tx"/>
                    </a:ext>
                  </a:extLst>
                </a:hlinkClick>
              </a:rPr>
              <a:t> </a:t>
            </a:r>
            <a:r>
              <a:rPr lang="en" sz="1400" u="sng">
                <a:solidFill>
                  <a:schemeClr val="lt1"/>
                </a:solidFill>
                <a:hlinkClick r:id="rId4">
                  <a:extLst>
                    <a:ext uri="{A12FA001-AC4F-418D-AE19-62706E023703}">
                      <ahyp:hlinkClr xmlns:ahyp="http://schemas.microsoft.com/office/drawing/2018/hyperlinkcolor" val="tx"/>
                    </a:ext>
                  </a:extLst>
                </a:hlinkClick>
              </a:rPr>
              <a:t>aimug.org</a:t>
            </a:r>
            <a:r>
              <a:rPr lang="en" sz="1400">
                <a:solidFill>
                  <a:schemeClr val="lt1"/>
                </a:solidFill>
              </a:rPr>
              <a:t> – All things LangChain and AIMUG.</a:t>
            </a:r>
            <a:endParaRPr sz="1400">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Discord:</a:t>
            </a:r>
            <a:r>
              <a:rPr lang="en" sz="1400">
                <a:solidFill>
                  <a:schemeClr val="lt1"/>
                </a:solidFill>
                <a:uFill>
                  <a:noFill/>
                </a:uFill>
                <a:hlinkClick r:id="rId5">
                  <a:extLst>
                    <a:ext uri="{A12FA001-AC4F-418D-AE19-62706E023703}">
                      <ahyp:hlinkClr xmlns:ahyp="http://schemas.microsoft.com/office/drawing/2018/hyperlinkcolor" val="tx"/>
                    </a:ext>
                  </a:extLst>
                </a:hlinkClick>
              </a:rPr>
              <a:t> </a:t>
            </a:r>
            <a:r>
              <a:rPr lang="en" sz="1400" u="sng">
                <a:solidFill>
                  <a:schemeClr val="lt1"/>
                </a:solidFill>
                <a:hlinkClick r:id="rId5">
                  <a:extLst>
                    <a:ext uri="{A12FA001-AC4F-418D-AE19-62706E023703}">
                      <ahyp:hlinkClr xmlns:ahyp="http://schemas.microsoft.com/office/drawing/2018/hyperlinkcolor" val="tx"/>
                    </a:ext>
                  </a:extLst>
                </a:hlinkClick>
              </a:rPr>
              <a:t>Join us</a:t>
            </a:r>
            <a:r>
              <a:rPr lang="en" sz="1400">
                <a:solidFill>
                  <a:schemeClr val="lt1"/>
                </a:solidFill>
              </a:rPr>
              <a:t> for ongoing conversations.</a:t>
            </a:r>
            <a:endParaRPr sz="1400">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GitHub:</a:t>
            </a:r>
            <a:r>
              <a:rPr lang="en" sz="1400">
                <a:solidFill>
                  <a:schemeClr val="lt1"/>
                </a:solidFill>
                <a:uFill>
                  <a:noFill/>
                </a:uFill>
                <a:hlinkClick r:id="rId6">
                  <a:extLst>
                    <a:ext uri="{A12FA001-AC4F-418D-AE19-62706E023703}">
                      <ahyp:hlinkClr xmlns:ahyp="http://schemas.microsoft.com/office/drawing/2018/hyperlinkcolor" val="tx"/>
                    </a:ext>
                  </a:extLst>
                </a:hlinkClick>
              </a:rPr>
              <a:t> </a:t>
            </a:r>
            <a:r>
              <a:rPr lang="en" sz="1400" u="sng">
                <a:solidFill>
                  <a:schemeClr val="lt1"/>
                </a:solidFill>
                <a:hlinkClick r:id="rId6">
                  <a:extLst>
                    <a:ext uri="{A12FA001-AC4F-418D-AE19-62706E023703}">
                      <ahyp:hlinkClr xmlns:ahyp="http://schemas.microsoft.com/office/drawing/2018/hyperlinkcolor" val="tx"/>
                    </a:ext>
                  </a:extLst>
                </a:hlinkClick>
              </a:rPr>
              <a:t>Austin LangChain Repo</a:t>
            </a:r>
            <a:r>
              <a:rPr lang="en" sz="1400">
                <a:solidFill>
                  <a:schemeClr val="lt1"/>
                </a:solidFill>
              </a:rPr>
              <a:t> – Check out our open-source projects.</a:t>
            </a:r>
            <a:endParaRPr sz="1400">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Meetup:</a:t>
            </a:r>
            <a:r>
              <a:rPr lang="en" sz="1400">
                <a:solidFill>
                  <a:schemeClr val="lt1"/>
                </a:solidFill>
                <a:uFill>
                  <a:noFill/>
                </a:uFill>
                <a:hlinkClick r:id="rId7">
                  <a:extLst>
                    <a:ext uri="{A12FA001-AC4F-418D-AE19-62706E023703}">
                      <ahyp:hlinkClr xmlns:ahyp="http://schemas.microsoft.com/office/drawing/2018/hyperlinkcolor" val="tx"/>
                    </a:ext>
                  </a:extLst>
                </a:hlinkClick>
              </a:rPr>
              <a:t> </a:t>
            </a:r>
            <a:r>
              <a:rPr lang="en" sz="1400" u="sng">
                <a:solidFill>
                  <a:schemeClr val="lt1"/>
                </a:solidFill>
                <a:hlinkClick r:id="rId7">
                  <a:extLst>
                    <a:ext uri="{A12FA001-AC4F-418D-AE19-62706E023703}">
                      <ahyp:hlinkClr xmlns:ahyp="http://schemas.microsoft.com/office/drawing/2018/hyperlinkcolor" val="tx"/>
                    </a:ext>
                  </a:extLst>
                </a:hlinkClick>
              </a:rPr>
              <a:t>Austin LangChain Group</a:t>
            </a:r>
            <a:endParaRPr sz="1400" u="sng">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Twitter:</a:t>
            </a:r>
            <a:r>
              <a:rPr lang="en" sz="1400">
                <a:solidFill>
                  <a:schemeClr val="lt1"/>
                </a:solidFill>
                <a:uFill>
                  <a:noFill/>
                </a:uFill>
                <a:hlinkClick r:id="rId8">
                  <a:extLst>
                    <a:ext uri="{A12FA001-AC4F-418D-AE19-62706E023703}">
                      <ahyp:hlinkClr xmlns:ahyp="http://schemas.microsoft.com/office/drawing/2018/hyperlinkcolor" val="tx"/>
                    </a:ext>
                  </a:extLst>
                </a:hlinkClick>
              </a:rPr>
              <a:t> </a:t>
            </a:r>
            <a:r>
              <a:rPr lang="en" sz="1400" u="sng">
                <a:solidFill>
                  <a:schemeClr val="lt1"/>
                </a:solidFill>
                <a:hlinkClick r:id="rId8">
                  <a:extLst>
                    <a:ext uri="{A12FA001-AC4F-418D-AE19-62706E023703}">
                      <ahyp:hlinkClr xmlns:ahyp="http://schemas.microsoft.com/office/drawing/2018/hyperlinkcolor" val="tx"/>
                    </a:ext>
                  </a:extLst>
                </a:hlinkClick>
              </a:rPr>
              <a:t>@AustinLangChain</a:t>
            </a:r>
            <a:r>
              <a:rPr lang="en" sz="1400">
                <a:solidFill>
                  <a:schemeClr val="lt1"/>
                </a:solidFill>
              </a:rPr>
              <a:t> – Latest updates and AI news.</a:t>
            </a:r>
            <a:endParaRPr sz="1400">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YouTube:</a:t>
            </a:r>
            <a:r>
              <a:rPr lang="en" sz="1400">
                <a:solidFill>
                  <a:schemeClr val="lt1"/>
                </a:solidFill>
                <a:uFill>
                  <a:noFill/>
                </a:uFill>
                <a:hlinkClick r:id="rId9">
                  <a:extLst>
                    <a:ext uri="{A12FA001-AC4F-418D-AE19-62706E023703}">
                      <ahyp:hlinkClr xmlns:ahyp="http://schemas.microsoft.com/office/drawing/2018/hyperlinkcolor" val="tx"/>
                    </a:ext>
                  </a:extLst>
                </a:hlinkClick>
              </a:rPr>
              <a:t> </a:t>
            </a:r>
            <a:r>
              <a:rPr lang="en" sz="1400" u="sng">
                <a:solidFill>
                  <a:schemeClr val="lt1"/>
                </a:solidFill>
                <a:hlinkClick r:id="rId9">
                  <a:extLst>
                    <a:ext uri="{A12FA001-AC4F-418D-AE19-62706E023703}">
                      <ahyp:hlinkClr xmlns:ahyp="http://schemas.microsoft.com/office/drawing/2018/hyperlinkcolor" val="tx"/>
                    </a:ext>
                  </a:extLst>
                </a:hlinkClick>
              </a:rPr>
              <a:t>Austin LangChain Channel</a:t>
            </a:r>
            <a:r>
              <a:rPr lang="en" sz="1400">
                <a:solidFill>
                  <a:schemeClr val="lt1"/>
                </a:solidFill>
              </a:rPr>
              <a:t> – Watch replays and tutorials.</a:t>
            </a:r>
            <a:endParaRPr sz="1400">
              <a:solidFill>
                <a:schemeClr val="lt1"/>
              </a:solidFill>
            </a:endParaRPr>
          </a:p>
          <a:p>
            <a:pPr marL="0" lvl="0" indent="0" algn="l" rtl="0">
              <a:spcBef>
                <a:spcPts val="1200"/>
              </a:spcBef>
              <a:spcAft>
                <a:spcPts val="1200"/>
              </a:spcAft>
              <a:buNone/>
            </a:pPr>
            <a:endParaRPr sz="1400">
              <a:solidFill>
                <a:schemeClr val="lt1"/>
              </a:solidFill>
            </a:endParaRPr>
          </a:p>
        </p:txBody>
      </p:sp>
      <p:pic>
        <p:nvPicPr>
          <p:cNvPr id="82" name="Google Shape;82;p17"/>
          <p:cNvPicPr preferRelativeResize="0"/>
          <p:nvPr/>
        </p:nvPicPr>
        <p:blipFill>
          <a:blip r:embed="rId10">
            <a:alphaModFix/>
          </a:blip>
          <a:stretch>
            <a:fillRect/>
          </a:stretch>
        </p:blipFill>
        <p:spPr>
          <a:xfrm>
            <a:off x="8160675" y="169650"/>
            <a:ext cx="880124" cy="882824"/>
          </a:xfrm>
          <a:prstGeom prst="rect">
            <a:avLst/>
          </a:prstGeom>
          <a:noFill/>
          <a:ln>
            <a:noFill/>
          </a:ln>
        </p:spPr>
      </p:pic>
      <p:pic>
        <p:nvPicPr>
          <p:cNvPr id="83" name="Google Shape;83;p17"/>
          <p:cNvPicPr preferRelativeResize="0"/>
          <p:nvPr/>
        </p:nvPicPr>
        <p:blipFill>
          <a:blip r:embed="rId11">
            <a:alphaModFix/>
          </a:blip>
          <a:stretch>
            <a:fillRect/>
          </a:stretch>
        </p:blipFill>
        <p:spPr>
          <a:xfrm>
            <a:off x="251325" y="1152475"/>
            <a:ext cx="5262148" cy="3124650"/>
          </a:xfrm>
          <a:prstGeom prst="rect">
            <a:avLst/>
          </a:prstGeom>
          <a:noFill/>
          <a:ln>
            <a:noFill/>
          </a:ln>
        </p:spPr>
      </p:pic>
      <p:sp>
        <p:nvSpPr>
          <p:cNvPr id="84" name="Google Shape;84;p17"/>
          <p:cNvSpPr/>
          <p:nvPr/>
        </p:nvSpPr>
        <p:spPr>
          <a:xfrm rot="-1996622">
            <a:off x="1550169" y="2246173"/>
            <a:ext cx="1465861" cy="429849"/>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The Tavern</a:t>
            </a:r>
            <a:endParaRPr/>
          </a:p>
        </p:txBody>
      </p:sp>
      <p:sp>
        <p:nvSpPr>
          <p:cNvPr id="85" name="Google Shape;85;p17"/>
          <p:cNvSpPr/>
          <p:nvPr/>
        </p:nvSpPr>
        <p:spPr>
          <a:xfrm rot="-1996220">
            <a:off x="4282138" y="1744072"/>
            <a:ext cx="1578775" cy="429849"/>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ACC RGC3000</a:t>
            </a:r>
            <a:endParaRPr/>
          </a:p>
        </p:txBody>
      </p:sp>
      <p:sp>
        <p:nvSpPr>
          <p:cNvPr id="86" name="Google Shape;86;p17"/>
          <p:cNvSpPr/>
          <p:nvPr/>
        </p:nvSpPr>
        <p:spPr>
          <a:xfrm rot="-2237024">
            <a:off x="5082267" y="2864776"/>
            <a:ext cx="1835868" cy="429851"/>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ACC Main Campus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pic>
        <p:nvPicPr>
          <p:cNvPr id="105" name="Google Shape;105;p20"/>
          <p:cNvPicPr preferRelativeResize="0"/>
          <p:nvPr/>
        </p:nvPicPr>
        <p:blipFill>
          <a:blip r:embed="rId4">
            <a:alphaModFix/>
          </a:blip>
          <a:stretch>
            <a:fillRect/>
          </a:stretch>
        </p:blipFill>
        <p:spPr>
          <a:xfrm>
            <a:off x="8160675" y="169650"/>
            <a:ext cx="880124" cy="8828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solidFill>
                  <a:srgbClr val="F6F7F8"/>
                </a:solidFill>
              </a:rPr>
              <a:t>Thanks to our supporters</a:t>
            </a:r>
            <a:endParaRPr dirty="0">
              <a:solidFill>
                <a:srgbClr val="F6F7F8"/>
              </a:solidFill>
            </a:endParaRPr>
          </a:p>
        </p:txBody>
      </p:sp>
      <p:sp>
        <p:nvSpPr>
          <p:cNvPr id="60" name="Google Shape;60;p14"/>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a:buFont typeface="Arial" panose="020B0604020202020204" pitchFamily="34" charset="0"/>
              <a:buChar char="•"/>
            </a:pPr>
            <a:r>
              <a:rPr lang="en-US" sz="1400" b="1" dirty="0">
                <a:solidFill>
                  <a:schemeClr val="bg1"/>
                </a:solidFill>
              </a:rPr>
              <a:t>Center for Government and Civil Services – Space</a:t>
            </a:r>
          </a:p>
          <a:p>
            <a:pPr>
              <a:buFont typeface="Arial" panose="020B0604020202020204" pitchFamily="34" charset="0"/>
              <a:buChar char="•"/>
            </a:pPr>
            <a:r>
              <a:rPr lang="en-US" sz="1400" b="1" dirty="0">
                <a:solidFill>
                  <a:schemeClr val="bg1"/>
                </a:solidFill>
              </a:rPr>
              <a:t>LangChain – Pizza </a:t>
            </a:r>
          </a:p>
          <a:p>
            <a:pPr>
              <a:buFont typeface="Arial" panose="020B0604020202020204" pitchFamily="34" charset="0"/>
              <a:buChar char="•"/>
            </a:pPr>
            <a:r>
              <a:rPr lang="en-US" sz="1400" b="1" dirty="0">
                <a:solidFill>
                  <a:schemeClr val="bg1"/>
                </a:solidFill>
              </a:rPr>
              <a:t>Always Cool Brands – AV </a:t>
            </a:r>
            <a:endParaRPr lang="en-US" sz="1400" dirty="0">
              <a:solidFill>
                <a:schemeClr val="bg1"/>
              </a:solidFill>
            </a:endParaRPr>
          </a:p>
          <a:p>
            <a:pPr>
              <a:buFont typeface="Arial" panose="020B0604020202020204" pitchFamily="34" charset="0"/>
              <a:buChar char="•"/>
            </a:pPr>
            <a:r>
              <a:rPr lang="en-US" sz="1400" b="1" dirty="0">
                <a:solidFill>
                  <a:schemeClr val="bg1"/>
                </a:solidFill>
              </a:rPr>
              <a:t>Community – All the things</a:t>
            </a:r>
            <a:endParaRPr lang="en-US" sz="1400" dirty="0">
              <a:solidFill>
                <a:schemeClr val="bg1"/>
              </a:solidFill>
            </a:endParaRPr>
          </a:p>
          <a:p>
            <a:pPr>
              <a:buFont typeface="Arial" panose="020B0604020202020204" pitchFamily="34" charset="0"/>
              <a:buChar char="•"/>
            </a:pPr>
            <a:endParaRPr lang="en-US" sz="14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pic>
        <p:nvPicPr>
          <p:cNvPr id="2" name="Picture 1">
            <a:extLst>
              <a:ext uri="{FF2B5EF4-FFF2-40B4-BE49-F238E27FC236}">
                <a16:creationId xmlns:a16="http://schemas.microsoft.com/office/drawing/2014/main" id="{A632C76D-D1CF-B347-DD76-14F52A6AD523}"/>
              </a:ext>
            </a:extLst>
          </p:cNvPr>
          <p:cNvPicPr>
            <a:picLocks noChangeAspect="1"/>
          </p:cNvPicPr>
          <p:nvPr/>
        </p:nvPicPr>
        <p:blipFill>
          <a:blip r:embed="rId4"/>
          <a:stretch>
            <a:fillRect/>
          </a:stretch>
        </p:blipFill>
        <p:spPr>
          <a:xfrm>
            <a:off x="1802191" y="3283575"/>
            <a:ext cx="734660" cy="70745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F6F7F8"/>
                </a:solidFill>
              </a:rPr>
              <a:t>Finding US - ACC RGC-3000</a:t>
            </a:r>
            <a:endParaRPr>
              <a:solidFill>
                <a:srgbClr val="F6F7F8"/>
              </a:solidFill>
            </a:endParaRPr>
          </a:p>
        </p:txBody>
      </p:sp>
      <p:pic>
        <p:nvPicPr>
          <p:cNvPr id="74" name="Google Shape;74;p16"/>
          <p:cNvPicPr preferRelativeResize="0"/>
          <p:nvPr/>
        </p:nvPicPr>
        <p:blipFill>
          <a:blip r:embed="rId4">
            <a:alphaModFix/>
          </a:blip>
          <a:stretch>
            <a:fillRect/>
          </a:stretch>
        </p:blipFill>
        <p:spPr>
          <a:xfrm>
            <a:off x="8160675" y="169650"/>
            <a:ext cx="880124" cy="882824"/>
          </a:xfrm>
          <a:prstGeom prst="rect">
            <a:avLst/>
          </a:prstGeom>
          <a:noFill/>
          <a:ln>
            <a:noFill/>
          </a:ln>
        </p:spPr>
      </p:pic>
      <p:pic>
        <p:nvPicPr>
          <p:cNvPr id="75" name="Google Shape;75;p16"/>
          <p:cNvPicPr preferRelativeResize="0"/>
          <p:nvPr/>
        </p:nvPicPr>
        <p:blipFill>
          <a:blip r:embed="rId5">
            <a:alphaModFix/>
          </a:blip>
          <a:stretch>
            <a:fillRect/>
          </a:stretch>
        </p:blipFill>
        <p:spPr>
          <a:xfrm>
            <a:off x="311700" y="1139925"/>
            <a:ext cx="5094633" cy="3820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0">
          <a:extLst>
            <a:ext uri="{FF2B5EF4-FFF2-40B4-BE49-F238E27FC236}">
              <a16:creationId xmlns:a16="http://schemas.microsoft.com/office/drawing/2014/main" id="{AF2C5F18-207B-07A6-8C2B-BFB6DBB86A8D}"/>
            </a:ext>
          </a:extLst>
        </p:cNvPr>
        <p:cNvGrpSpPr/>
        <p:nvPr/>
      </p:nvGrpSpPr>
      <p:grpSpPr>
        <a:xfrm>
          <a:off x="0" y="0"/>
          <a:ext cx="0" cy="0"/>
          <a:chOff x="0" y="0"/>
          <a:chExt cx="0" cy="0"/>
        </a:xfrm>
      </p:grpSpPr>
      <p:sp>
        <p:nvSpPr>
          <p:cNvPr id="91" name="Google Shape;91;p18">
            <a:extLst>
              <a:ext uri="{FF2B5EF4-FFF2-40B4-BE49-F238E27FC236}">
                <a16:creationId xmlns:a16="http://schemas.microsoft.com/office/drawing/2014/main" id="{37F99FDB-8994-5BC8-E13E-25345C1590BF}"/>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6F7F8"/>
                </a:solidFill>
              </a:rPr>
              <a:t>Next Event – Hacky Hour at Kinda Tropical</a:t>
            </a:r>
            <a:endParaRPr dirty="0">
              <a:solidFill>
                <a:srgbClr val="F6F7F8"/>
              </a:solidFill>
            </a:endParaRPr>
          </a:p>
        </p:txBody>
      </p:sp>
      <p:sp>
        <p:nvSpPr>
          <p:cNvPr id="92" name="Google Shape;92;p18">
            <a:extLst>
              <a:ext uri="{FF2B5EF4-FFF2-40B4-BE49-F238E27FC236}">
                <a16:creationId xmlns:a16="http://schemas.microsoft.com/office/drawing/2014/main" id="{357364D6-E4C1-E12C-3CB5-E41B78B404A4}"/>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1400" b="1" dirty="0">
                <a:solidFill>
                  <a:srgbClr val="F6F7F8"/>
                </a:solidFill>
              </a:rPr>
              <a:t>Respect &amp; Inclusivity:</a:t>
            </a:r>
            <a:r>
              <a:rPr lang="en" sz="1400" dirty="0">
                <a:solidFill>
                  <a:srgbClr val="F6F7F8"/>
                </a:solidFill>
              </a:rPr>
              <a:t> Our only rule is simple: “Be cool to each other, don’t be gross.”</a:t>
            </a:r>
            <a:endParaRPr sz="1400" dirty="0">
              <a:solidFill>
                <a:srgbClr val="F6F7F8"/>
              </a:solidFill>
            </a:endParaRPr>
          </a:p>
          <a:p>
            <a:pPr marL="0" lvl="0" indent="0" algn="l" rtl="0">
              <a:spcBef>
                <a:spcPts val="1200"/>
              </a:spcBef>
              <a:spcAft>
                <a:spcPts val="0"/>
              </a:spcAft>
              <a:buClr>
                <a:schemeClr val="dk1"/>
              </a:buClr>
              <a:buSzPts val="1100"/>
              <a:buFont typeface="Arial"/>
              <a:buNone/>
            </a:pPr>
            <a:r>
              <a:rPr lang="en" sz="1400" b="1" dirty="0">
                <a:solidFill>
                  <a:srgbClr val="F6F7F8"/>
                </a:solidFill>
              </a:rPr>
              <a:t>AI Enthusiasts of All Levels Welcome:</a:t>
            </a:r>
            <a:r>
              <a:rPr lang="en" sz="1400" dirty="0">
                <a:solidFill>
                  <a:srgbClr val="F6F7F8"/>
                </a:solidFill>
              </a:rPr>
              <a:t> We celebrate diverse perspectives and unique paths in AI.</a:t>
            </a:r>
            <a:endParaRPr sz="1400" dirty="0">
              <a:solidFill>
                <a:srgbClr val="F6F7F8"/>
              </a:solidFill>
            </a:endParaRPr>
          </a:p>
          <a:p>
            <a:pPr marL="0" lvl="0" indent="0" algn="l" rtl="0">
              <a:spcBef>
                <a:spcPts val="1200"/>
              </a:spcBef>
              <a:spcAft>
                <a:spcPts val="1200"/>
              </a:spcAft>
              <a:buNone/>
            </a:pPr>
            <a:endParaRPr sz="1400" dirty="0">
              <a:solidFill>
                <a:srgbClr val="F6F7F8"/>
              </a:solidFill>
            </a:endParaRPr>
          </a:p>
        </p:txBody>
      </p:sp>
      <p:pic>
        <p:nvPicPr>
          <p:cNvPr id="2" name="Picture 1">
            <a:extLst>
              <a:ext uri="{FF2B5EF4-FFF2-40B4-BE49-F238E27FC236}">
                <a16:creationId xmlns:a16="http://schemas.microsoft.com/office/drawing/2014/main" id="{E3ADB69B-3330-20EF-3AAA-D7893E049924}"/>
              </a:ext>
            </a:extLst>
          </p:cNvPr>
          <p:cNvPicPr>
            <a:picLocks noChangeAspect="1"/>
          </p:cNvPicPr>
          <p:nvPr/>
        </p:nvPicPr>
        <p:blipFill>
          <a:blip r:embed="rId4"/>
          <a:stretch>
            <a:fillRect/>
          </a:stretch>
        </p:blipFill>
        <p:spPr>
          <a:xfrm>
            <a:off x="311700" y="1293100"/>
            <a:ext cx="5148537" cy="3001178"/>
          </a:xfrm>
          <a:prstGeom prst="rect">
            <a:avLst/>
          </a:prstGeom>
        </p:spPr>
      </p:pic>
      <p:pic>
        <p:nvPicPr>
          <p:cNvPr id="3" name="Picture 2">
            <a:extLst>
              <a:ext uri="{FF2B5EF4-FFF2-40B4-BE49-F238E27FC236}">
                <a16:creationId xmlns:a16="http://schemas.microsoft.com/office/drawing/2014/main" id="{AB52F8B0-00EA-9D15-0D88-6AC83C16ECC4}"/>
              </a:ext>
            </a:extLst>
          </p:cNvPr>
          <p:cNvPicPr>
            <a:picLocks noChangeAspect="1"/>
          </p:cNvPicPr>
          <p:nvPr/>
        </p:nvPicPr>
        <p:blipFill>
          <a:blip r:embed="rId5"/>
          <a:stretch>
            <a:fillRect/>
          </a:stretch>
        </p:blipFill>
        <p:spPr>
          <a:xfrm>
            <a:off x="5612314" y="2650921"/>
            <a:ext cx="1650710" cy="1643357"/>
          </a:xfrm>
          <a:prstGeom prst="rect">
            <a:avLst/>
          </a:prstGeom>
        </p:spPr>
      </p:pic>
    </p:spTree>
    <p:extLst>
      <p:ext uri="{BB962C8B-B14F-4D97-AF65-F5344CB8AC3E}">
        <p14:creationId xmlns:p14="http://schemas.microsoft.com/office/powerpoint/2010/main" val="1340267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
          <a:extLst>
            <a:ext uri="{FF2B5EF4-FFF2-40B4-BE49-F238E27FC236}">
              <a16:creationId xmlns:a16="http://schemas.microsoft.com/office/drawing/2014/main" id="{C5823ACF-D117-B0AF-4BE2-EFC97E152334}"/>
            </a:ext>
          </a:extLst>
        </p:cNvPr>
        <p:cNvGrpSpPr/>
        <p:nvPr/>
      </p:nvGrpSpPr>
      <p:grpSpPr>
        <a:xfrm>
          <a:off x="0" y="0"/>
          <a:ext cx="0" cy="0"/>
          <a:chOff x="0" y="0"/>
          <a:chExt cx="0" cy="0"/>
        </a:xfrm>
      </p:grpSpPr>
      <p:sp>
        <p:nvSpPr>
          <p:cNvPr id="59" name="Google Shape;59;p14">
            <a:extLst>
              <a:ext uri="{FF2B5EF4-FFF2-40B4-BE49-F238E27FC236}">
                <a16:creationId xmlns:a16="http://schemas.microsoft.com/office/drawing/2014/main" id="{36C26E2D-D249-1863-5F16-0C49E478B480}"/>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solidFill>
                  <a:srgbClr val="F6F7F8"/>
                </a:solidFill>
              </a:rPr>
              <a:t>HI , I’m Colin McNamara</a:t>
            </a:r>
            <a:endParaRPr dirty="0">
              <a:solidFill>
                <a:srgbClr val="F6F7F8"/>
              </a:solidFill>
            </a:endParaRPr>
          </a:p>
        </p:txBody>
      </p:sp>
      <p:sp>
        <p:nvSpPr>
          <p:cNvPr id="60" name="Google Shape;60;p14">
            <a:extLst>
              <a:ext uri="{FF2B5EF4-FFF2-40B4-BE49-F238E27FC236}">
                <a16:creationId xmlns:a16="http://schemas.microsoft.com/office/drawing/2014/main" id="{D22CFBD6-50FF-3B5E-9213-ACD9FAEAF75F}"/>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a:buFont typeface="Arial" panose="020B0604020202020204" pitchFamily="34" charset="0"/>
              <a:buChar char="•"/>
            </a:pPr>
            <a:r>
              <a:rPr lang="en-US" sz="1400" b="1" dirty="0">
                <a:solidFill>
                  <a:schemeClr val="bg1"/>
                </a:solidFill>
              </a:rPr>
              <a:t>Entrepreneur</a:t>
            </a:r>
            <a:r>
              <a:rPr lang="en-US" sz="1400" dirty="0">
                <a:solidFill>
                  <a:schemeClr val="bg1"/>
                </a:solidFill>
              </a:rPr>
              <a:t>: Co-founder of Always Cool Brands, focusing on private-label products and health-conscious goods (</a:t>
            </a:r>
            <a:r>
              <a:rPr lang="en-US" sz="1400" b="1" dirty="0">
                <a:solidFill>
                  <a:schemeClr val="bg1"/>
                </a:solidFill>
              </a:rPr>
              <a:t>LangChain User</a:t>
            </a:r>
            <a:r>
              <a:rPr lang="en-US" sz="1400" dirty="0">
                <a:solidFill>
                  <a:schemeClr val="bg1"/>
                </a:solidFill>
              </a:rPr>
              <a:t>)</a:t>
            </a:r>
          </a:p>
          <a:p>
            <a:pPr>
              <a:buFont typeface="Arial" panose="020B0604020202020204" pitchFamily="34" charset="0"/>
              <a:buChar char="•"/>
            </a:pPr>
            <a:r>
              <a:rPr lang="en-US" sz="1400" b="1" dirty="0">
                <a:solidFill>
                  <a:schemeClr val="bg1"/>
                </a:solidFill>
              </a:rPr>
              <a:t>Founding Member: Austin LangChain AIMUG</a:t>
            </a:r>
          </a:p>
          <a:p>
            <a:pPr>
              <a:buFont typeface="Arial" panose="020B0604020202020204" pitchFamily="34" charset="0"/>
              <a:buChar char="•"/>
            </a:pPr>
            <a:r>
              <a:rPr lang="en-US" sz="1400" b="1" dirty="0">
                <a:solidFill>
                  <a:schemeClr val="bg1"/>
                </a:solidFill>
              </a:rPr>
              <a:t>10% Developer </a:t>
            </a:r>
            <a:r>
              <a:rPr lang="en-US" sz="1400" dirty="0">
                <a:solidFill>
                  <a:schemeClr val="bg1"/>
                </a:solidFill>
              </a:rPr>
              <a:t>Consulting Engineer, Cloud Builder, Casual Coder</a:t>
            </a:r>
          </a:p>
          <a:p>
            <a:pPr>
              <a:buFont typeface="Arial" panose="020B0604020202020204" pitchFamily="34" charset="0"/>
              <a:buChar char="•"/>
            </a:pPr>
            <a:r>
              <a:rPr lang="en-US" sz="1400" b="1" dirty="0">
                <a:solidFill>
                  <a:schemeClr val="bg1"/>
                </a:solidFill>
              </a:rPr>
              <a:t>Public Good</a:t>
            </a:r>
            <a:r>
              <a:rPr lang="en-US" sz="1400" dirty="0">
                <a:solidFill>
                  <a:schemeClr val="bg1"/>
                </a:solidFill>
              </a:rPr>
              <a:t>: Helping our community succeed</a:t>
            </a:r>
          </a:p>
          <a:p>
            <a:pPr>
              <a:buFont typeface="Arial" panose="020B0604020202020204" pitchFamily="34" charset="0"/>
              <a:buChar char="•"/>
            </a:pPr>
            <a:r>
              <a:rPr lang="en-US" sz="1400" b="1" dirty="0">
                <a:solidFill>
                  <a:schemeClr val="bg1"/>
                </a:solidFill>
              </a:rPr>
              <a:t>LinkedIn</a:t>
            </a:r>
            <a:r>
              <a:rPr lang="en-US" sz="1400" dirty="0">
                <a:solidFill>
                  <a:schemeClr val="bg1"/>
                </a:solidFill>
              </a:rPr>
              <a:t>:</a:t>
            </a:r>
          </a:p>
          <a:p>
            <a:pPr>
              <a:buFont typeface="Arial" panose="020B0604020202020204" pitchFamily="34" charset="0"/>
              <a:buChar char="•"/>
            </a:pPr>
            <a:endParaRPr lang="en-US" sz="1400" dirty="0">
              <a:solidFill>
                <a:schemeClr val="bg1"/>
              </a:solidFill>
            </a:endParaRPr>
          </a:p>
          <a:p>
            <a:pPr>
              <a:buFont typeface="Arial" panose="020B0604020202020204" pitchFamily="34" charset="0"/>
              <a:buChar char="•"/>
            </a:pPr>
            <a:endParaRPr lang="en-US" sz="1400" dirty="0">
              <a:solidFill>
                <a:schemeClr val="bg1"/>
              </a:solidFill>
            </a:endParaRPr>
          </a:p>
          <a:p>
            <a:pPr marL="0" lvl="0" indent="0" algn="l" rtl="0">
              <a:spcBef>
                <a:spcPts val="1200"/>
              </a:spcBef>
              <a:spcAft>
                <a:spcPts val="1200"/>
              </a:spcAft>
              <a:buNone/>
            </a:pPr>
            <a:endParaRPr sz="1400" dirty="0">
              <a:solidFill>
                <a:schemeClr val="bg1"/>
              </a:solidFill>
            </a:endParaRPr>
          </a:p>
        </p:txBody>
      </p:sp>
      <p:pic>
        <p:nvPicPr>
          <p:cNvPr id="2" name="Picture 1">
            <a:extLst>
              <a:ext uri="{FF2B5EF4-FFF2-40B4-BE49-F238E27FC236}">
                <a16:creationId xmlns:a16="http://schemas.microsoft.com/office/drawing/2014/main" id="{78BEE5BC-6A26-4942-2AA4-F43FEBD8A263}"/>
              </a:ext>
            </a:extLst>
          </p:cNvPr>
          <p:cNvPicPr>
            <a:picLocks noChangeAspect="1"/>
          </p:cNvPicPr>
          <p:nvPr/>
        </p:nvPicPr>
        <p:blipFill>
          <a:blip r:embed="rId4"/>
          <a:stretch>
            <a:fillRect/>
          </a:stretch>
        </p:blipFill>
        <p:spPr>
          <a:xfrm>
            <a:off x="1802191" y="3283575"/>
            <a:ext cx="734660" cy="707450"/>
          </a:xfrm>
          <a:prstGeom prst="rect">
            <a:avLst/>
          </a:prstGeom>
        </p:spPr>
      </p:pic>
    </p:spTree>
    <p:extLst>
      <p:ext uri="{BB962C8B-B14F-4D97-AF65-F5344CB8AC3E}">
        <p14:creationId xmlns:p14="http://schemas.microsoft.com/office/powerpoint/2010/main" val="2892415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
          <a:extLst>
            <a:ext uri="{FF2B5EF4-FFF2-40B4-BE49-F238E27FC236}">
              <a16:creationId xmlns:a16="http://schemas.microsoft.com/office/drawing/2014/main" id="{4B9F5E78-C48A-2691-104B-800E34A54BBD}"/>
            </a:ext>
          </a:extLst>
        </p:cNvPr>
        <p:cNvGrpSpPr/>
        <p:nvPr/>
      </p:nvGrpSpPr>
      <p:grpSpPr>
        <a:xfrm>
          <a:off x="0" y="0"/>
          <a:ext cx="0" cy="0"/>
          <a:chOff x="0" y="0"/>
          <a:chExt cx="0" cy="0"/>
        </a:xfrm>
      </p:grpSpPr>
      <p:sp>
        <p:nvSpPr>
          <p:cNvPr id="59" name="Google Shape;59;p14">
            <a:extLst>
              <a:ext uri="{FF2B5EF4-FFF2-40B4-BE49-F238E27FC236}">
                <a16:creationId xmlns:a16="http://schemas.microsoft.com/office/drawing/2014/main" id="{E3FCCB1E-E505-F1CB-9553-4DCAA96581ED}"/>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dirty="0">
                <a:solidFill>
                  <a:srgbClr val="F6F7F8"/>
                </a:solidFill>
              </a:rPr>
              <a:t>Who we are</a:t>
            </a:r>
            <a:endParaRPr dirty="0">
              <a:solidFill>
                <a:srgbClr val="F6F7F8"/>
              </a:solidFill>
            </a:endParaRPr>
          </a:p>
        </p:txBody>
      </p:sp>
      <p:sp>
        <p:nvSpPr>
          <p:cNvPr id="60" name="Google Shape;60;p14">
            <a:extLst>
              <a:ext uri="{FF2B5EF4-FFF2-40B4-BE49-F238E27FC236}">
                <a16:creationId xmlns:a16="http://schemas.microsoft.com/office/drawing/2014/main" id="{873BCBE7-70E9-839D-E878-B94528B0EA49}"/>
              </a:ext>
            </a:extLst>
          </p:cNvPr>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1400" b="1" dirty="0">
                <a:solidFill>
                  <a:srgbClr val="F6F7F8"/>
                </a:solidFill>
              </a:rPr>
              <a:t>1200+ Members Strong:</a:t>
            </a:r>
            <a:r>
              <a:rPr lang="en" sz="1400" dirty="0">
                <a:solidFill>
                  <a:srgbClr val="F6F7F8"/>
                </a:solidFill>
              </a:rPr>
              <a:t> Connecting Austin’s tech, creative, and business leaders passionate about AI.</a:t>
            </a:r>
          </a:p>
          <a:p>
            <a:pPr marL="0" lvl="0" indent="0" algn="l" rtl="0">
              <a:spcBef>
                <a:spcPts val="0"/>
              </a:spcBef>
              <a:spcAft>
                <a:spcPts val="0"/>
              </a:spcAft>
              <a:buClr>
                <a:schemeClr val="dk1"/>
              </a:buClr>
              <a:buSzPts val="1100"/>
              <a:buFont typeface="Arial"/>
              <a:buNone/>
            </a:pPr>
            <a:endParaRPr lang="en" sz="1400" dirty="0">
              <a:solidFill>
                <a:srgbClr val="F6F7F8"/>
              </a:solidFill>
            </a:endParaRPr>
          </a:p>
          <a:p>
            <a:pPr marL="0" lvl="0" indent="0" algn="l" rtl="0">
              <a:spcBef>
                <a:spcPts val="0"/>
              </a:spcBef>
              <a:spcAft>
                <a:spcPts val="0"/>
              </a:spcAft>
              <a:buClr>
                <a:schemeClr val="dk1"/>
              </a:buClr>
              <a:buSzPts val="1100"/>
              <a:buFont typeface="Arial"/>
              <a:buNone/>
            </a:pPr>
            <a:r>
              <a:rPr lang="en-US" sz="1400" b="1" dirty="0">
                <a:solidFill>
                  <a:srgbClr val="F6F7F8"/>
                </a:solidFill>
              </a:rPr>
              <a:t>Learning in the Open: </a:t>
            </a:r>
            <a:r>
              <a:rPr lang="en-US" sz="1400" dirty="0">
                <a:solidFill>
                  <a:srgbClr val="F6F7F8"/>
                </a:solidFill>
              </a:rPr>
              <a:t>Leaning AI through the Lense of LangChain, pulling the ecosystem together.</a:t>
            </a:r>
            <a:endParaRPr lang="en-US" sz="1400" b="1" dirty="0">
              <a:solidFill>
                <a:srgbClr val="F6F7F8"/>
              </a:solidFill>
            </a:endParaRPr>
          </a:p>
          <a:p>
            <a:pPr marL="0" lvl="0" indent="0" algn="l" rtl="0">
              <a:spcBef>
                <a:spcPts val="1200"/>
              </a:spcBef>
              <a:spcAft>
                <a:spcPts val="0"/>
              </a:spcAft>
              <a:buClr>
                <a:schemeClr val="dk1"/>
              </a:buClr>
              <a:buSzPts val="1100"/>
              <a:buFont typeface="Arial"/>
              <a:buNone/>
            </a:pPr>
            <a:r>
              <a:rPr lang="en" sz="1400" b="1" dirty="0">
                <a:solidFill>
                  <a:srgbClr val="F6F7F8"/>
                </a:solidFill>
              </a:rPr>
              <a:t>Supportive &amp; Engaged Community:</a:t>
            </a:r>
            <a:r>
              <a:rPr lang="en" sz="1400" dirty="0">
                <a:solidFill>
                  <a:srgbClr val="F6F7F8"/>
                </a:solidFill>
              </a:rPr>
              <a:t> A well-balanced Discord that’s "useful, but not overwhelming."</a:t>
            </a:r>
            <a:endParaRPr sz="1400" b="1" dirty="0">
              <a:solidFill>
                <a:srgbClr val="F6F7F8"/>
              </a:solidFill>
            </a:endParaRPr>
          </a:p>
          <a:p>
            <a:pPr marL="0" lvl="0" indent="0" algn="l" rtl="0">
              <a:spcBef>
                <a:spcPts val="1200"/>
              </a:spcBef>
              <a:spcAft>
                <a:spcPts val="1200"/>
              </a:spcAft>
              <a:buNone/>
            </a:pPr>
            <a:endParaRPr sz="1400" dirty="0">
              <a:solidFill>
                <a:srgbClr val="F6F7F8"/>
              </a:solidFill>
            </a:endParaRPr>
          </a:p>
        </p:txBody>
      </p:sp>
      <p:pic>
        <p:nvPicPr>
          <p:cNvPr id="61" name="Google Shape;61;p14">
            <a:extLst>
              <a:ext uri="{FF2B5EF4-FFF2-40B4-BE49-F238E27FC236}">
                <a16:creationId xmlns:a16="http://schemas.microsoft.com/office/drawing/2014/main" id="{F2FD2910-D3D9-917E-68B8-D832249BFAA8}"/>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Tree>
    <p:extLst>
      <p:ext uri="{BB962C8B-B14F-4D97-AF65-F5344CB8AC3E}">
        <p14:creationId xmlns:p14="http://schemas.microsoft.com/office/powerpoint/2010/main" val="3509535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F6F7F8"/>
                </a:solidFill>
              </a:rPr>
              <a:t>Learning in the Open – "Be Cool to Each Other" ✌️</a:t>
            </a:r>
            <a:endParaRPr>
              <a:solidFill>
                <a:srgbClr val="F6F7F8"/>
              </a:solidFill>
            </a:endParaRPr>
          </a:p>
        </p:txBody>
      </p:sp>
      <p:sp>
        <p:nvSpPr>
          <p:cNvPr id="92" name="Google Shape;92;p18"/>
          <p:cNvSpPr txBox="1">
            <a:spLocks noGrp="1"/>
          </p:cNvSpPr>
          <p:nvPr>
            <p:ph type="body" idx="1"/>
          </p:nvPr>
        </p:nvSpPr>
        <p:spPr>
          <a:xfrm>
            <a:off x="311700" y="1152475"/>
            <a:ext cx="516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1400" b="1">
                <a:solidFill>
                  <a:srgbClr val="F6F7F8"/>
                </a:solidFill>
              </a:rPr>
              <a:t>Respect &amp; Inclusivity:</a:t>
            </a:r>
            <a:r>
              <a:rPr lang="en" sz="1400">
                <a:solidFill>
                  <a:srgbClr val="F6F7F8"/>
                </a:solidFill>
              </a:rPr>
              <a:t> Our only rule is simple: “Be cool to each other, don’t be gross.”</a:t>
            </a:r>
            <a:endParaRPr sz="1400">
              <a:solidFill>
                <a:srgbClr val="F6F7F8"/>
              </a:solidFill>
            </a:endParaRPr>
          </a:p>
          <a:p>
            <a:pPr marL="0" lvl="0" indent="0" algn="l" rtl="0">
              <a:spcBef>
                <a:spcPts val="1200"/>
              </a:spcBef>
              <a:spcAft>
                <a:spcPts val="0"/>
              </a:spcAft>
              <a:buClr>
                <a:schemeClr val="dk1"/>
              </a:buClr>
              <a:buSzPts val="1100"/>
              <a:buFont typeface="Arial"/>
              <a:buNone/>
            </a:pPr>
            <a:r>
              <a:rPr lang="en" sz="1400" b="1">
                <a:solidFill>
                  <a:srgbClr val="F6F7F8"/>
                </a:solidFill>
              </a:rPr>
              <a:t>AI Enthusiasts of All Levels Welcome:</a:t>
            </a:r>
            <a:r>
              <a:rPr lang="en" sz="1400">
                <a:solidFill>
                  <a:srgbClr val="F6F7F8"/>
                </a:solidFill>
              </a:rPr>
              <a:t> We celebrate diverse perspectives and unique paths in AI.</a:t>
            </a:r>
            <a:endParaRPr sz="1400">
              <a:solidFill>
                <a:srgbClr val="F6F7F8"/>
              </a:solidFill>
            </a:endParaRPr>
          </a:p>
          <a:p>
            <a:pPr marL="0" lvl="0" indent="0" algn="l" rtl="0">
              <a:spcBef>
                <a:spcPts val="1200"/>
              </a:spcBef>
              <a:spcAft>
                <a:spcPts val="1200"/>
              </a:spcAft>
              <a:buNone/>
            </a:pPr>
            <a:endParaRPr sz="1400">
              <a:solidFill>
                <a:srgbClr val="F6F7F8"/>
              </a:solidFill>
            </a:endParaRPr>
          </a:p>
        </p:txBody>
      </p:sp>
      <p:pic>
        <p:nvPicPr>
          <p:cNvPr id="93" name="Google Shape;93;p18"/>
          <p:cNvPicPr preferRelativeResize="0"/>
          <p:nvPr/>
        </p:nvPicPr>
        <p:blipFill>
          <a:blip r:embed="rId4">
            <a:alphaModFix/>
          </a:blip>
          <a:stretch>
            <a:fillRect/>
          </a:stretch>
        </p:blipFill>
        <p:spPr>
          <a:xfrm>
            <a:off x="8160675" y="169650"/>
            <a:ext cx="880124" cy="8828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F6F7F8"/>
                </a:solidFill>
              </a:rPr>
              <a:t>Where and when we meet 🌟📅</a:t>
            </a:r>
            <a:endParaRPr>
              <a:solidFill>
                <a:srgbClr val="F6F7F8"/>
              </a:solidFill>
            </a:endParaRPr>
          </a:p>
        </p:txBody>
      </p:sp>
      <p:sp>
        <p:nvSpPr>
          <p:cNvPr id="67" name="Google Shape;67;p15"/>
          <p:cNvSpPr txBox="1">
            <a:spLocks noGrp="1"/>
          </p:cNvSpPr>
          <p:nvPr>
            <p:ph type="body" idx="1"/>
          </p:nvPr>
        </p:nvSpPr>
        <p:spPr>
          <a:xfrm>
            <a:off x="311700" y="1152475"/>
            <a:ext cx="50658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1600" b="1" dirty="0">
                <a:solidFill>
                  <a:srgbClr val="F6F7F8"/>
                </a:solidFill>
              </a:rPr>
              <a:t>Monthly Showcases, Labs &amp; Mixer - ACC RGC3000:</a:t>
            </a:r>
            <a:r>
              <a:rPr lang="en" sz="1600" dirty="0">
                <a:solidFill>
                  <a:srgbClr val="F6F7F8"/>
                </a:solidFill>
              </a:rPr>
              <a:t> Community members and vendors share projects, demos</a:t>
            </a:r>
            <a:r>
              <a:rPr lang="en-US" sz="1600" dirty="0">
                <a:solidFill>
                  <a:srgbClr val="F6F7F8"/>
                </a:solidFill>
              </a:rPr>
              <a:t>, and</a:t>
            </a:r>
            <a:r>
              <a:rPr lang="en" sz="1600" dirty="0">
                <a:solidFill>
                  <a:srgbClr val="F6F7F8"/>
                </a:solidFill>
              </a:rPr>
              <a:t> labs for hands-on learning.</a:t>
            </a:r>
            <a:endParaRPr sz="1600" dirty="0">
              <a:solidFill>
                <a:srgbClr val="F6F7F8"/>
              </a:solidFill>
            </a:endParaRPr>
          </a:p>
          <a:p>
            <a:pPr marL="0" lvl="0" indent="0" algn="l" rtl="0">
              <a:spcBef>
                <a:spcPts val="1200"/>
              </a:spcBef>
              <a:spcAft>
                <a:spcPts val="0"/>
              </a:spcAft>
              <a:buClr>
                <a:schemeClr val="dk1"/>
              </a:buClr>
              <a:buSzPts val="1100"/>
              <a:buFont typeface="Arial"/>
              <a:buNone/>
            </a:pPr>
            <a:r>
              <a:rPr lang="en-US" sz="1600" b="1" dirty="0">
                <a:solidFill>
                  <a:srgbClr val="F6F7F8"/>
                </a:solidFill>
              </a:rPr>
              <a:t>Hacky Hours (ad hoc) - Rotating Local Bars:</a:t>
            </a:r>
            <a:r>
              <a:rPr lang="en-US" sz="1600" dirty="0">
                <a:solidFill>
                  <a:srgbClr val="F6F7F8"/>
                </a:solidFill>
              </a:rPr>
              <a:t> Informal happy hours at local spots; meet, discuss, and relax.</a:t>
            </a:r>
          </a:p>
          <a:p>
            <a:pPr marL="0" lvl="0" indent="0" algn="l" rtl="0">
              <a:spcBef>
                <a:spcPts val="1200"/>
              </a:spcBef>
              <a:spcAft>
                <a:spcPts val="0"/>
              </a:spcAft>
              <a:buClr>
                <a:schemeClr val="dk1"/>
              </a:buClr>
              <a:buSzPts val="1100"/>
              <a:buFont typeface="Arial"/>
              <a:buNone/>
            </a:pPr>
            <a:r>
              <a:rPr lang="en" sz="1600" b="1" dirty="0">
                <a:solidFill>
                  <a:srgbClr val="F6F7F8"/>
                </a:solidFill>
              </a:rPr>
              <a:t>Weekly Virtual Syncs - Online:</a:t>
            </a:r>
            <a:r>
              <a:rPr lang="en" sz="1600" dirty="0">
                <a:solidFill>
                  <a:srgbClr val="F6F7F8"/>
                </a:solidFill>
              </a:rPr>
              <a:t> Tuesdays at 5PM – Workshopping, problem-solving, and AI discussions.</a:t>
            </a:r>
            <a:endParaRPr sz="1600" dirty="0">
              <a:solidFill>
                <a:srgbClr val="F6F7F8"/>
              </a:solidFill>
            </a:endParaRPr>
          </a:p>
          <a:p>
            <a:pPr marL="0" lvl="0" indent="0" algn="l" rtl="0">
              <a:spcBef>
                <a:spcPts val="1200"/>
              </a:spcBef>
              <a:spcAft>
                <a:spcPts val="1200"/>
              </a:spcAft>
              <a:buNone/>
            </a:pPr>
            <a:endParaRPr sz="1600" dirty="0">
              <a:solidFill>
                <a:srgbClr val="F6F7F8"/>
              </a:solidFill>
            </a:endParaRPr>
          </a:p>
        </p:txBody>
      </p:sp>
      <p:pic>
        <p:nvPicPr>
          <p:cNvPr id="68" name="Google Shape;68;p15"/>
          <p:cNvPicPr preferRelativeResize="0"/>
          <p:nvPr/>
        </p:nvPicPr>
        <p:blipFill>
          <a:blip r:embed="rId4">
            <a:alphaModFix/>
          </a:blip>
          <a:stretch>
            <a:fillRect/>
          </a:stretch>
        </p:blipFill>
        <p:spPr>
          <a:xfrm>
            <a:off x="8160675" y="169650"/>
            <a:ext cx="880124" cy="8828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F6F7F8"/>
                </a:solidFill>
              </a:rPr>
              <a:t>Where to Connect &amp; Stay Updated 📲</a:t>
            </a:r>
            <a:endParaRPr>
              <a:solidFill>
                <a:srgbClr val="F6F7F8"/>
              </a:solidFill>
            </a:endParaRPr>
          </a:p>
        </p:txBody>
      </p:sp>
      <p:sp>
        <p:nvSpPr>
          <p:cNvPr id="99" name="Google Shape;99;p19"/>
          <p:cNvSpPr txBox="1">
            <a:spLocks noGrp="1"/>
          </p:cNvSpPr>
          <p:nvPr>
            <p:ph type="body" idx="1"/>
          </p:nvPr>
        </p:nvSpPr>
        <p:spPr>
          <a:xfrm>
            <a:off x="311700" y="1152475"/>
            <a:ext cx="51414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1400" b="1">
                <a:solidFill>
                  <a:schemeClr val="lt1"/>
                </a:solidFill>
              </a:rPr>
              <a:t>Website:</a:t>
            </a:r>
            <a:r>
              <a:rPr lang="en" sz="1400">
                <a:solidFill>
                  <a:schemeClr val="lt1"/>
                </a:solidFill>
                <a:uFill>
                  <a:noFill/>
                </a:uFill>
                <a:hlinkClick r:id="rId4">
                  <a:extLst>
                    <a:ext uri="{A12FA001-AC4F-418D-AE19-62706E023703}">
                      <ahyp:hlinkClr xmlns:ahyp="http://schemas.microsoft.com/office/drawing/2018/hyperlinkcolor" val="tx"/>
                    </a:ext>
                  </a:extLst>
                </a:hlinkClick>
              </a:rPr>
              <a:t> </a:t>
            </a:r>
            <a:r>
              <a:rPr lang="en" sz="1400" u="sng">
                <a:solidFill>
                  <a:schemeClr val="lt1"/>
                </a:solidFill>
                <a:hlinkClick r:id="rId4">
                  <a:extLst>
                    <a:ext uri="{A12FA001-AC4F-418D-AE19-62706E023703}">
                      <ahyp:hlinkClr xmlns:ahyp="http://schemas.microsoft.com/office/drawing/2018/hyperlinkcolor" val="tx"/>
                    </a:ext>
                  </a:extLst>
                </a:hlinkClick>
              </a:rPr>
              <a:t>aimug.org</a:t>
            </a:r>
            <a:r>
              <a:rPr lang="en" sz="1400">
                <a:solidFill>
                  <a:schemeClr val="lt1"/>
                </a:solidFill>
              </a:rPr>
              <a:t> – All things LangChain and AIMUG.</a:t>
            </a:r>
            <a:endParaRPr sz="1400">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Discord:</a:t>
            </a:r>
            <a:r>
              <a:rPr lang="en" sz="1400">
                <a:solidFill>
                  <a:schemeClr val="lt1"/>
                </a:solidFill>
                <a:uFill>
                  <a:noFill/>
                </a:uFill>
                <a:hlinkClick r:id="rId5">
                  <a:extLst>
                    <a:ext uri="{A12FA001-AC4F-418D-AE19-62706E023703}">
                      <ahyp:hlinkClr xmlns:ahyp="http://schemas.microsoft.com/office/drawing/2018/hyperlinkcolor" val="tx"/>
                    </a:ext>
                  </a:extLst>
                </a:hlinkClick>
              </a:rPr>
              <a:t> </a:t>
            </a:r>
            <a:r>
              <a:rPr lang="en" sz="1400" u="sng">
                <a:solidFill>
                  <a:schemeClr val="lt1"/>
                </a:solidFill>
                <a:hlinkClick r:id="rId5">
                  <a:extLst>
                    <a:ext uri="{A12FA001-AC4F-418D-AE19-62706E023703}">
                      <ahyp:hlinkClr xmlns:ahyp="http://schemas.microsoft.com/office/drawing/2018/hyperlinkcolor" val="tx"/>
                    </a:ext>
                  </a:extLst>
                </a:hlinkClick>
              </a:rPr>
              <a:t>Join us</a:t>
            </a:r>
            <a:r>
              <a:rPr lang="en" sz="1400">
                <a:solidFill>
                  <a:schemeClr val="lt1"/>
                </a:solidFill>
              </a:rPr>
              <a:t> for ongoing conversations.</a:t>
            </a:r>
            <a:endParaRPr sz="1400">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GitHub:</a:t>
            </a:r>
            <a:r>
              <a:rPr lang="en" sz="1400">
                <a:solidFill>
                  <a:schemeClr val="lt1"/>
                </a:solidFill>
                <a:uFill>
                  <a:noFill/>
                </a:uFill>
                <a:hlinkClick r:id="rId6">
                  <a:extLst>
                    <a:ext uri="{A12FA001-AC4F-418D-AE19-62706E023703}">
                      <ahyp:hlinkClr xmlns:ahyp="http://schemas.microsoft.com/office/drawing/2018/hyperlinkcolor" val="tx"/>
                    </a:ext>
                  </a:extLst>
                </a:hlinkClick>
              </a:rPr>
              <a:t> </a:t>
            </a:r>
            <a:r>
              <a:rPr lang="en" sz="1400" u="sng">
                <a:solidFill>
                  <a:schemeClr val="lt1"/>
                </a:solidFill>
                <a:hlinkClick r:id="rId6">
                  <a:extLst>
                    <a:ext uri="{A12FA001-AC4F-418D-AE19-62706E023703}">
                      <ahyp:hlinkClr xmlns:ahyp="http://schemas.microsoft.com/office/drawing/2018/hyperlinkcolor" val="tx"/>
                    </a:ext>
                  </a:extLst>
                </a:hlinkClick>
              </a:rPr>
              <a:t>Austin LangChain Repo</a:t>
            </a:r>
            <a:r>
              <a:rPr lang="en" sz="1400">
                <a:solidFill>
                  <a:schemeClr val="lt1"/>
                </a:solidFill>
              </a:rPr>
              <a:t> – Check out our open-source projects.</a:t>
            </a:r>
            <a:endParaRPr sz="1400">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Meetup:</a:t>
            </a:r>
            <a:r>
              <a:rPr lang="en" sz="1400">
                <a:solidFill>
                  <a:schemeClr val="lt1"/>
                </a:solidFill>
                <a:uFill>
                  <a:noFill/>
                </a:uFill>
                <a:hlinkClick r:id="rId7">
                  <a:extLst>
                    <a:ext uri="{A12FA001-AC4F-418D-AE19-62706E023703}">
                      <ahyp:hlinkClr xmlns:ahyp="http://schemas.microsoft.com/office/drawing/2018/hyperlinkcolor" val="tx"/>
                    </a:ext>
                  </a:extLst>
                </a:hlinkClick>
              </a:rPr>
              <a:t> </a:t>
            </a:r>
            <a:r>
              <a:rPr lang="en" sz="1400" u="sng">
                <a:solidFill>
                  <a:schemeClr val="lt1"/>
                </a:solidFill>
                <a:hlinkClick r:id="rId7">
                  <a:extLst>
                    <a:ext uri="{A12FA001-AC4F-418D-AE19-62706E023703}">
                      <ahyp:hlinkClr xmlns:ahyp="http://schemas.microsoft.com/office/drawing/2018/hyperlinkcolor" val="tx"/>
                    </a:ext>
                  </a:extLst>
                </a:hlinkClick>
              </a:rPr>
              <a:t>Austin LangChain Group</a:t>
            </a:r>
            <a:endParaRPr sz="1400" u="sng">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Twitter:</a:t>
            </a:r>
            <a:r>
              <a:rPr lang="en" sz="1400">
                <a:solidFill>
                  <a:schemeClr val="lt1"/>
                </a:solidFill>
                <a:uFill>
                  <a:noFill/>
                </a:uFill>
                <a:hlinkClick r:id="rId8">
                  <a:extLst>
                    <a:ext uri="{A12FA001-AC4F-418D-AE19-62706E023703}">
                      <ahyp:hlinkClr xmlns:ahyp="http://schemas.microsoft.com/office/drawing/2018/hyperlinkcolor" val="tx"/>
                    </a:ext>
                  </a:extLst>
                </a:hlinkClick>
              </a:rPr>
              <a:t> </a:t>
            </a:r>
            <a:r>
              <a:rPr lang="en" sz="1400" u="sng">
                <a:solidFill>
                  <a:schemeClr val="lt1"/>
                </a:solidFill>
                <a:hlinkClick r:id="rId8">
                  <a:extLst>
                    <a:ext uri="{A12FA001-AC4F-418D-AE19-62706E023703}">
                      <ahyp:hlinkClr xmlns:ahyp="http://schemas.microsoft.com/office/drawing/2018/hyperlinkcolor" val="tx"/>
                    </a:ext>
                  </a:extLst>
                </a:hlinkClick>
              </a:rPr>
              <a:t>@AustinLangChain</a:t>
            </a:r>
            <a:r>
              <a:rPr lang="en" sz="1400">
                <a:solidFill>
                  <a:schemeClr val="lt1"/>
                </a:solidFill>
              </a:rPr>
              <a:t> – Latest updates and AI news.</a:t>
            </a:r>
            <a:endParaRPr sz="1400">
              <a:solidFill>
                <a:schemeClr val="lt1"/>
              </a:solidFill>
            </a:endParaRPr>
          </a:p>
          <a:p>
            <a:pPr marL="0" lvl="0" indent="0" algn="l" rtl="0">
              <a:spcBef>
                <a:spcPts val="1200"/>
              </a:spcBef>
              <a:spcAft>
                <a:spcPts val="0"/>
              </a:spcAft>
              <a:buClr>
                <a:schemeClr val="dk1"/>
              </a:buClr>
              <a:buSzPts val="1100"/>
              <a:buFont typeface="Arial"/>
              <a:buNone/>
            </a:pPr>
            <a:r>
              <a:rPr lang="en" sz="1400" b="1">
                <a:solidFill>
                  <a:schemeClr val="lt1"/>
                </a:solidFill>
              </a:rPr>
              <a:t>YouTube:</a:t>
            </a:r>
            <a:r>
              <a:rPr lang="en" sz="1400">
                <a:solidFill>
                  <a:schemeClr val="lt1"/>
                </a:solidFill>
                <a:uFill>
                  <a:noFill/>
                </a:uFill>
                <a:hlinkClick r:id="rId9">
                  <a:extLst>
                    <a:ext uri="{A12FA001-AC4F-418D-AE19-62706E023703}">
                      <ahyp:hlinkClr xmlns:ahyp="http://schemas.microsoft.com/office/drawing/2018/hyperlinkcolor" val="tx"/>
                    </a:ext>
                  </a:extLst>
                </a:hlinkClick>
              </a:rPr>
              <a:t> </a:t>
            </a:r>
            <a:r>
              <a:rPr lang="en" sz="1400" u="sng">
                <a:solidFill>
                  <a:schemeClr val="lt1"/>
                </a:solidFill>
                <a:hlinkClick r:id="rId9">
                  <a:extLst>
                    <a:ext uri="{A12FA001-AC4F-418D-AE19-62706E023703}">
                      <ahyp:hlinkClr xmlns:ahyp="http://schemas.microsoft.com/office/drawing/2018/hyperlinkcolor" val="tx"/>
                    </a:ext>
                  </a:extLst>
                </a:hlinkClick>
              </a:rPr>
              <a:t>Austin LangChain Channel</a:t>
            </a:r>
            <a:r>
              <a:rPr lang="en" sz="1400">
                <a:solidFill>
                  <a:schemeClr val="lt1"/>
                </a:solidFill>
              </a:rPr>
              <a:t> – Watch replays and tutorials.</a:t>
            </a:r>
            <a:endParaRPr sz="1400">
              <a:solidFill>
                <a:schemeClr val="lt1"/>
              </a:solidFill>
            </a:endParaRPr>
          </a:p>
          <a:p>
            <a:pPr marL="0" lvl="0" indent="0" algn="l" rtl="0">
              <a:spcBef>
                <a:spcPts val="1200"/>
              </a:spcBef>
              <a:spcAft>
                <a:spcPts val="1200"/>
              </a:spcAft>
              <a:buNone/>
            </a:pPr>
            <a:endParaRPr sz="1400">
              <a:solidFill>
                <a:schemeClr val="lt1"/>
              </a:solidFill>
            </a:endParaRPr>
          </a:p>
        </p:txBody>
      </p:sp>
      <p:pic>
        <p:nvPicPr>
          <p:cNvPr id="100" name="Google Shape;100;p19"/>
          <p:cNvPicPr preferRelativeResize="0"/>
          <p:nvPr/>
        </p:nvPicPr>
        <p:blipFill>
          <a:blip r:embed="rId10">
            <a:alphaModFix/>
          </a:blip>
          <a:stretch>
            <a:fillRect/>
          </a:stretch>
        </p:blipFill>
        <p:spPr>
          <a:xfrm>
            <a:off x="8160675" y="169650"/>
            <a:ext cx="880124" cy="8828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0">
          <a:extLst>
            <a:ext uri="{FF2B5EF4-FFF2-40B4-BE49-F238E27FC236}">
              <a16:creationId xmlns:a16="http://schemas.microsoft.com/office/drawing/2014/main" id="{0EAF79F4-7214-E611-095D-EB7E3835BF82}"/>
            </a:ext>
          </a:extLst>
        </p:cNvPr>
        <p:cNvGrpSpPr/>
        <p:nvPr/>
      </p:nvGrpSpPr>
      <p:grpSpPr>
        <a:xfrm>
          <a:off x="0" y="0"/>
          <a:ext cx="0" cy="0"/>
          <a:chOff x="0" y="0"/>
          <a:chExt cx="0" cy="0"/>
        </a:xfrm>
      </p:grpSpPr>
      <p:sp>
        <p:nvSpPr>
          <p:cNvPr id="91" name="Google Shape;91;p18">
            <a:extLst>
              <a:ext uri="{FF2B5EF4-FFF2-40B4-BE49-F238E27FC236}">
                <a16:creationId xmlns:a16="http://schemas.microsoft.com/office/drawing/2014/main" id="{6707AE7B-9DBE-FEE5-31AF-ED17F3A992DC}"/>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solidFill>
                  <a:srgbClr val="F6F7F8"/>
                </a:solidFill>
              </a:rPr>
              <a:t>What’s LangChain</a:t>
            </a:r>
            <a:endParaRPr dirty="0">
              <a:solidFill>
                <a:srgbClr val="F6F7F8"/>
              </a:solidFill>
            </a:endParaRPr>
          </a:p>
        </p:txBody>
      </p:sp>
      <p:pic>
        <p:nvPicPr>
          <p:cNvPr id="93" name="Google Shape;93;p18">
            <a:extLst>
              <a:ext uri="{FF2B5EF4-FFF2-40B4-BE49-F238E27FC236}">
                <a16:creationId xmlns:a16="http://schemas.microsoft.com/office/drawing/2014/main" id="{89FA14F7-295C-D7C9-83C4-76354F31B1BC}"/>
              </a:ext>
            </a:extLst>
          </p:cNvPr>
          <p:cNvPicPr preferRelativeResize="0"/>
          <p:nvPr/>
        </p:nvPicPr>
        <p:blipFill>
          <a:blip r:embed="rId4">
            <a:alphaModFix/>
          </a:blip>
          <a:stretch>
            <a:fillRect/>
          </a:stretch>
        </p:blipFill>
        <p:spPr>
          <a:xfrm>
            <a:off x="8160675" y="169650"/>
            <a:ext cx="880124" cy="882824"/>
          </a:xfrm>
          <a:prstGeom prst="rect">
            <a:avLst/>
          </a:prstGeom>
          <a:noFill/>
          <a:ln>
            <a:noFill/>
          </a:ln>
        </p:spPr>
      </p:pic>
      <p:sp>
        <p:nvSpPr>
          <p:cNvPr id="2" name="AutoShape 2" descr="Diagram outlining the hierarchical organization of the LangChain framework, displaying the interconnected parts across multiple layers.">
            <a:extLst>
              <a:ext uri="{FF2B5EF4-FFF2-40B4-BE49-F238E27FC236}">
                <a16:creationId xmlns:a16="http://schemas.microsoft.com/office/drawing/2014/main" id="{7FC53FF1-6517-5C6F-8B5B-7AB79233CFDA}"/>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CC84F591-1E96-3D72-E082-D1D5251B163A}"/>
              </a:ext>
            </a:extLst>
          </p:cNvPr>
          <p:cNvPicPr>
            <a:picLocks noChangeAspect="1"/>
          </p:cNvPicPr>
          <p:nvPr/>
        </p:nvPicPr>
        <p:blipFill>
          <a:blip r:embed="rId5"/>
          <a:stretch>
            <a:fillRect/>
          </a:stretch>
        </p:blipFill>
        <p:spPr>
          <a:xfrm>
            <a:off x="192849" y="1224022"/>
            <a:ext cx="5354466" cy="3474453"/>
          </a:xfrm>
          <a:prstGeom prst="rect">
            <a:avLst/>
          </a:prstGeom>
        </p:spPr>
      </p:pic>
    </p:spTree>
    <p:extLst>
      <p:ext uri="{BB962C8B-B14F-4D97-AF65-F5344CB8AC3E}">
        <p14:creationId xmlns:p14="http://schemas.microsoft.com/office/powerpoint/2010/main" val="9347030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55369</TotalTime>
  <Words>1634</Words>
  <Application>Microsoft Macintosh PowerPoint</Application>
  <PresentationFormat>On-screen Show (16:9)</PresentationFormat>
  <Paragraphs>291</Paragraphs>
  <Slides>31</Slides>
  <Notes>31</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Google Sans</vt:lpstr>
      <vt:lpstr>Simple Light</vt:lpstr>
      <vt:lpstr>PowerPoint Presentation</vt:lpstr>
      <vt:lpstr>Todays Agenda</vt:lpstr>
      <vt:lpstr>Thanks to our supporters</vt:lpstr>
      <vt:lpstr>HI , I’m Colin McNamara</vt:lpstr>
      <vt:lpstr>Who we are</vt:lpstr>
      <vt:lpstr>Learning in the Open – "Be Cool to Each Other" ✌️</vt:lpstr>
      <vt:lpstr>Where and when we meet 🌟📅</vt:lpstr>
      <vt:lpstr>Where to Connect &amp; Stay Updated 📲</vt:lpstr>
      <vt:lpstr>What’s LangChain</vt:lpstr>
      <vt:lpstr>News – Models</vt:lpstr>
      <vt:lpstr>News – Hot MCPs</vt:lpstr>
      <vt:lpstr>News – Industry</vt:lpstr>
      <vt:lpstr>News – Industry</vt:lpstr>
      <vt:lpstr>News – LangChain / LangGraph / LangSmith</vt:lpstr>
      <vt:lpstr>Lightning Talks</vt:lpstr>
      <vt:lpstr>Lightning Talk – Google A2A – Colin McNamara</vt:lpstr>
      <vt:lpstr>Why A2A – The agent interoperability Trap</vt:lpstr>
      <vt:lpstr>LangGraph + A2A = Modular Agent Orchestration</vt:lpstr>
      <vt:lpstr>Connected Swarms – Federated Intelligence</vt:lpstr>
      <vt:lpstr>A2A vs MCP – Complementary Protocols</vt:lpstr>
      <vt:lpstr>Real World Use Cases</vt:lpstr>
      <vt:lpstr>A2A Ecosystem</vt:lpstr>
      <vt:lpstr>Lightning Talk – Google A2A</vt:lpstr>
      <vt:lpstr>Lightning Talk – Google A2A</vt:lpstr>
      <vt:lpstr>Lightning Talk – Google A2A</vt:lpstr>
      <vt:lpstr>Lightning Talk – Google A2A</vt:lpstr>
      <vt:lpstr>FastRTC Lab</vt:lpstr>
      <vt:lpstr>RGC-3000 and Tavern After Party </vt:lpstr>
      <vt:lpstr>PowerPoint Presentation</vt:lpstr>
      <vt:lpstr>Finding US - ACC RGC-3000</vt:lpstr>
      <vt:lpstr>Next Event – Hacky Hour at Kinda Tropical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Colin McNamara</cp:lastModifiedBy>
  <cp:revision>18</cp:revision>
  <dcterms:modified xsi:type="dcterms:W3CDTF">2025-05-07T22:12:56Z</dcterms:modified>
</cp:coreProperties>
</file>